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24"/>
  </p:notesMasterIdLst>
  <p:sldIdLst>
    <p:sldId id="374" r:id="rId3"/>
    <p:sldId id="258" r:id="rId4"/>
    <p:sldId id="303" r:id="rId5"/>
    <p:sldId id="363" r:id="rId6"/>
    <p:sldId id="305" r:id="rId7"/>
    <p:sldId id="339" r:id="rId8"/>
    <p:sldId id="364" r:id="rId9"/>
    <p:sldId id="361" r:id="rId10"/>
    <p:sldId id="362" r:id="rId11"/>
    <p:sldId id="301" r:id="rId12"/>
    <p:sldId id="365" r:id="rId13"/>
    <p:sldId id="366" r:id="rId14"/>
    <p:sldId id="368" r:id="rId15"/>
    <p:sldId id="367" r:id="rId16"/>
    <p:sldId id="338" r:id="rId17"/>
    <p:sldId id="369" r:id="rId18"/>
    <p:sldId id="370" r:id="rId19"/>
    <p:sldId id="371" r:id="rId20"/>
    <p:sldId id="372" r:id="rId21"/>
    <p:sldId id="373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 autoAdjust="0"/>
    <p:restoredTop sz="90143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4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4F024-334F-465C-AAEC-88A924F8603F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E8649B1B-3337-4ECE-A4CA-4F3142716E33}">
      <dgm:prSet phldrT="[Текст]" custT="1"/>
      <dgm:spPr/>
      <dgm:t>
        <a:bodyPr/>
        <a:lstStyle/>
        <a:p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Заемный капитал как источник финансирования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9754B8A-90E4-44FF-AFE9-04EE95E3B051}" type="parTrans" cxnId="{508118E8-D68C-4C99-8886-195091D7B400}">
      <dgm:prSet/>
      <dgm:spPr/>
      <dgm:t>
        <a:bodyPr/>
        <a:lstStyle/>
        <a:p>
          <a:endParaRPr lang="ru-RU"/>
        </a:p>
      </dgm:t>
    </dgm:pt>
    <dgm:pt modelId="{3691E1CB-4815-40FF-B24B-45DB17E70415}" type="sibTrans" cxnId="{508118E8-D68C-4C99-8886-195091D7B400}">
      <dgm:prSet/>
      <dgm:spPr/>
      <dgm:t>
        <a:bodyPr/>
        <a:lstStyle/>
        <a:p>
          <a:endParaRPr lang="ru-RU"/>
        </a:p>
      </dgm:t>
    </dgm:pt>
    <dgm:pt modelId="{DDA1058D-33CC-428E-A32D-46EDC7C1C330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Достоинства: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Широкие возможности привлечения;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Обеспечение роста финансового потенциала;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Сравнительно низкая стоимость;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Способность генерировать прирост финансовой рентабельности;</a:t>
          </a:r>
          <a:endParaRPr lang="ru-RU" sz="2800" b="0" dirty="0">
            <a:latin typeface="Times New Roman" pitchFamily="18" charset="0"/>
            <a:cs typeface="Times New Roman" pitchFamily="18" charset="0"/>
          </a:endParaRPr>
        </a:p>
      </dgm:t>
    </dgm:pt>
    <dgm:pt modelId="{213889F4-EB67-4A73-B99B-2492BB1519DB}" type="parTrans" cxnId="{24C2B142-DE17-4F12-8109-31F99CE8A9FC}">
      <dgm:prSet/>
      <dgm:spPr/>
      <dgm:t>
        <a:bodyPr/>
        <a:lstStyle/>
        <a:p>
          <a:endParaRPr lang="ru-RU"/>
        </a:p>
      </dgm:t>
    </dgm:pt>
    <dgm:pt modelId="{47F9D41D-B3F2-42DE-86F0-2F282C9E2838}" type="sibTrans" cxnId="{24C2B142-DE17-4F12-8109-31F99CE8A9FC}">
      <dgm:prSet/>
      <dgm:spPr/>
      <dgm:t>
        <a:bodyPr/>
        <a:lstStyle/>
        <a:p>
          <a:endParaRPr lang="ru-RU"/>
        </a:p>
      </dgm:t>
    </dgm:pt>
    <dgm:pt modelId="{A43130E0-0F01-4F90-9D21-5C50F4A5BA42}">
      <dgm:prSet phldrT="[Текст]" custT="1"/>
      <dgm:spPr/>
      <dgm:t>
        <a:bodyPr/>
        <a:lstStyle/>
        <a:p>
          <a:pPr algn="ctr"/>
          <a:endParaRPr lang="ru-RU" sz="3200" b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Недостатки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Возникновения риска снижения финансовой устойчивости 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Уменьшение прибыли на величину ссудного процента;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- Зависимость стоимости от состояния финансового рычага;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Сложность процедуры привлечения;</a:t>
          </a:r>
        </a:p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BCD78AF-38A2-4C83-93C2-65BC107276E4}" type="parTrans" cxnId="{3068550E-420E-4737-9E4D-5C826A8FE359}">
      <dgm:prSet/>
      <dgm:spPr/>
      <dgm:t>
        <a:bodyPr/>
        <a:lstStyle/>
        <a:p>
          <a:endParaRPr lang="ru-RU"/>
        </a:p>
      </dgm:t>
    </dgm:pt>
    <dgm:pt modelId="{5DBDCCC8-88C8-498D-97DE-66D4683C2FBE}" type="sibTrans" cxnId="{3068550E-420E-4737-9E4D-5C826A8FE359}">
      <dgm:prSet/>
      <dgm:spPr/>
      <dgm:t>
        <a:bodyPr/>
        <a:lstStyle/>
        <a:p>
          <a:endParaRPr lang="ru-RU"/>
        </a:p>
      </dgm:t>
    </dgm:pt>
    <dgm:pt modelId="{CD482724-5E68-4F3B-A338-E9A7DDFC24D3}" type="pres">
      <dgm:prSet presAssocID="{20D4F024-334F-465C-AAEC-88A924F8603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4C8A6-5502-4A4D-BFF7-C81A2AE0BB6B}" type="pres">
      <dgm:prSet presAssocID="{E8649B1B-3337-4ECE-A4CA-4F3142716E33}" presName="roof" presStyleLbl="dkBgShp" presStyleIdx="0" presStyleCnt="2"/>
      <dgm:spPr/>
      <dgm:t>
        <a:bodyPr/>
        <a:lstStyle/>
        <a:p>
          <a:endParaRPr lang="ru-RU"/>
        </a:p>
      </dgm:t>
    </dgm:pt>
    <dgm:pt modelId="{2DF3EDA6-72C1-4D0E-9158-F80E00ABCF8F}" type="pres">
      <dgm:prSet presAssocID="{E8649B1B-3337-4ECE-A4CA-4F3142716E33}" presName="pillars" presStyleCnt="0"/>
      <dgm:spPr/>
    </dgm:pt>
    <dgm:pt modelId="{7E3D510C-FCD7-492D-B14F-8E274FE09E2F}" type="pres">
      <dgm:prSet presAssocID="{E8649B1B-3337-4ECE-A4CA-4F3142716E3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CE583-86FE-4529-B7BF-F6414C43D8BF}" type="pres">
      <dgm:prSet presAssocID="{A43130E0-0F01-4F90-9D21-5C50F4A5BA4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A5E1A-AD4E-4C78-BD12-FB676CA168BA}" type="pres">
      <dgm:prSet presAssocID="{E8649B1B-3337-4ECE-A4CA-4F3142716E33}" presName="base" presStyleLbl="dkBgShp" presStyleIdx="1" presStyleCnt="2"/>
      <dgm:spPr/>
    </dgm:pt>
  </dgm:ptLst>
  <dgm:cxnLst>
    <dgm:cxn modelId="{FF825965-F42D-4EC5-B1E2-997906716867}" type="presOf" srcId="{20D4F024-334F-465C-AAEC-88A924F8603F}" destId="{CD482724-5E68-4F3B-A338-E9A7DDFC24D3}" srcOrd="0" destOrd="0" presId="urn:microsoft.com/office/officeart/2005/8/layout/hList3"/>
    <dgm:cxn modelId="{508118E8-D68C-4C99-8886-195091D7B400}" srcId="{20D4F024-334F-465C-AAEC-88A924F8603F}" destId="{E8649B1B-3337-4ECE-A4CA-4F3142716E33}" srcOrd="0" destOrd="0" parTransId="{C9754B8A-90E4-44FF-AFE9-04EE95E3B051}" sibTransId="{3691E1CB-4815-40FF-B24B-45DB17E70415}"/>
    <dgm:cxn modelId="{6A8E518B-3518-4B10-8CC1-E9DFAE0D6E22}" type="presOf" srcId="{E8649B1B-3337-4ECE-A4CA-4F3142716E33}" destId="{0404C8A6-5502-4A4D-BFF7-C81A2AE0BB6B}" srcOrd="0" destOrd="0" presId="urn:microsoft.com/office/officeart/2005/8/layout/hList3"/>
    <dgm:cxn modelId="{07F94551-5A0A-4CB5-9373-85E19E8B0A38}" type="presOf" srcId="{A43130E0-0F01-4F90-9D21-5C50F4A5BA42}" destId="{84FCE583-86FE-4529-B7BF-F6414C43D8BF}" srcOrd="0" destOrd="0" presId="urn:microsoft.com/office/officeart/2005/8/layout/hList3"/>
    <dgm:cxn modelId="{BFEF3DF2-DE62-4B2C-806A-9D275CF5B262}" type="presOf" srcId="{DDA1058D-33CC-428E-A32D-46EDC7C1C330}" destId="{7E3D510C-FCD7-492D-B14F-8E274FE09E2F}" srcOrd="0" destOrd="0" presId="urn:microsoft.com/office/officeart/2005/8/layout/hList3"/>
    <dgm:cxn modelId="{3068550E-420E-4737-9E4D-5C826A8FE359}" srcId="{E8649B1B-3337-4ECE-A4CA-4F3142716E33}" destId="{A43130E0-0F01-4F90-9D21-5C50F4A5BA42}" srcOrd="1" destOrd="0" parTransId="{6BCD78AF-38A2-4C83-93C2-65BC107276E4}" sibTransId="{5DBDCCC8-88C8-498D-97DE-66D4683C2FBE}"/>
    <dgm:cxn modelId="{24C2B142-DE17-4F12-8109-31F99CE8A9FC}" srcId="{E8649B1B-3337-4ECE-A4CA-4F3142716E33}" destId="{DDA1058D-33CC-428E-A32D-46EDC7C1C330}" srcOrd="0" destOrd="0" parTransId="{213889F4-EB67-4A73-B99B-2492BB1519DB}" sibTransId="{47F9D41D-B3F2-42DE-86F0-2F282C9E2838}"/>
    <dgm:cxn modelId="{77830DB3-5F15-4091-AAA7-1E6D989C8D99}" type="presParOf" srcId="{CD482724-5E68-4F3B-A338-E9A7DDFC24D3}" destId="{0404C8A6-5502-4A4D-BFF7-C81A2AE0BB6B}" srcOrd="0" destOrd="0" presId="urn:microsoft.com/office/officeart/2005/8/layout/hList3"/>
    <dgm:cxn modelId="{11B7BE07-7BE5-4CFA-8A30-0428E255D9AC}" type="presParOf" srcId="{CD482724-5E68-4F3B-A338-E9A7DDFC24D3}" destId="{2DF3EDA6-72C1-4D0E-9158-F80E00ABCF8F}" srcOrd="1" destOrd="0" presId="urn:microsoft.com/office/officeart/2005/8/layout/hList3"/>
    <dgm:cxn modelId="{217186C7-7B45-458E-9EB5-2D439D223C2C}" type="presParOf" srcId="{2DF3EDA6-72C1-4D0E-9158-F80E00ABCF8F}" destId="{7E3D510C-FCD7-492D-B14F-8E274FE09E2F}" srcOrd="0" destOrd="0" presId="urn:microsoft.com/office/officeart/2005/8/layout/hList3"/>
    <dgm:cxn modelId="{22F7188D-1D29-472C-B873-00C7131B9217}" type="presParOf" srcId="{2DF3EDA6-72C1-4D0E-9158-F80E00ABCF8F}" destId="{84FCE583-86FE-4529-B7BF-F6414C43D8BF}" srcOrd="1" destOrd="0" presId="urn:microsoft.com/office/officeart/2005/8/layout/hList3"/>
    <dgm:cxn modelId="{CD51A1F6-5227-4DF8-9203-2D8B5CEB7873}" type="presParOf" srcId="{CD482724-5E68-4F3B-A338-E9A7DDFC24D3}" destId="{E65A5E1A-AD4E-4C78-BD12-FB676CA168B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831CE9-3DA0-4704-92AB-108C2F37A37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B3F047E-5936-49FB-BC05-697453F8BD9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целям привлечения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0A5E3A-6DBE-4EBF-AF57-96645FE57703}" type="parTrans" cxnId="{68441641-C63C-4D78-BDBA-4A96769A753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DD832E-220D-4D79-9C38-8F1FFA1163C8}" type="sibTrans" cxnId="{68441641-C63C-4D78-BDBA-4A96769A753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5018ED-981E-482C-8484-6929F99CE93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обеспечения воспроизводства активов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D185B0-A1D1-4849-A701-D9062A4E228D}" type="parTrans" cxnId="{B5A59BC3-44E6-43DE-9F2A-4D9FF040667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0D7BC19-5608-4FAC-B736-047EA92E118A}" type="sibTrans" cxnId="{B5A59BC3-44E6-43DE-9F2A-4D9FF040667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FFEC5B-1B1C-4F9C-8349-92F14BCAB33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пополнения оборотных активов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685E5F4-6A27-469B-AC2B-8C68042BC47D}" type="parTrans" cxnId="{6CBAE05F-AA61-4338-A1A0-A0D859A6F7D2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DC744F-4052-41B7-960C-E70E6E32DB94}" type="sibTrans" cxnId="{6CBAE05F-AA61-4338-A1A0-A0D859A6F7D2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F050DF5-C537-4CEA-9C7B-D9D1180878A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источникам привлечения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29BB55-892C-418B-B4C2-EEB87D768723}" type="parTrans" cxnId="{5EDF3F9D-EFC9-417D-8C35-19A7CCE5DA5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88DB6A-3C7D-4AE4-96C0-7D8EB88D2F84}" type="sibTrans" cxnId="{5EDF3F9D-EFC9-417D-8C35-19A7CCE5DA5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A294AB-111E-46AA-86EA-BFDA4FF6F4D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внешних источников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477C59-3186-4461-8C77-B479C405556C}" type="parTrans" cxnId="{8801DFFF-F87B-4A4A-B401-325C345EF0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E60385-B61D-45F7-AED7-137EF5D89044}" type="sibTrans" cxnId="{8801DFFF-F87B-4A4A-B401-325C345EF0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19A0321-639E-4B69-8801-F675BA75866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внутренних источников  (текущие обязательства по расчетам)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6E429C-5E88-48B5-8E01-4938A3CCA300}" type="parTrans" cxnId="{890FF883-1E26-42FA-B02A-3AF946E615E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29C51D-2F75-49DC-972A-6E22F437DBD7}" type="sibTrans" cxnId="{890FF883-1E26-42FA-B02A-3AF946E615E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1218A0-F3F3-483D-A0E1-52A348A2940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периоду привлечения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C86EC8-9162-40D3-9C23-4D68F5A48E9A}" type="parTrans" cxnId="{65A6CAC8-085C-45BC-AD98-A1373D3AA10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586B08-E3E2-42CF-93A3-588FA7F5732C}" type="sibTrans" cxnId="{65A6CAC8-085C-45BC-AD98-A1373D3AA10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FB8FF2-3E4A-4DB7-A556-4A98E581665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долгосрочный период (более 1 года)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437277-F931-4C94-8CDF-C092B0F18927}" type="parTrans" cxnId="{3875BDBE-E3F0-40ED-8A81-72E74A0518A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336D09-F3EE-42A0-8C75-A290767398CE}" type="sibTrans" cxnId="{3875BDBE-E3F0-40ED-8A81-72E74A0518A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60A7FC-8334-4C5E-836A-994C2A78679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краткосрочный период (до 1 года)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D3E453-4E1E-43C8-8E6A-2782951E678F}" type="parTrans" cxnId="{D3817759-D580-4C73-A31F-60A108EE85C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C3A2339-CEE0-4678-B8CE-D5D08E667A49}" type="sibTrans" cxnId="{D3817759-D580-4C73-A31F-60A108EE85C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487170-EF1F-4835-BB54-CDA13C668A3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удовлетворения иных хозяйственных или социальных потребностей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CC7AD57-0847-4FF7-8534-E9E12B57AC61}" type="parTrans" cxnId="{E8FFE536-8ABF-4290-88C3-091376BBA50B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DCE283-935A-43CA-ADEA-5BD237E009DF}" type="sibTrans" cxnId="{E8FFE536-8ABF-4290-88C3-091376BBA50B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B0B0F2-7611-48D4-A37A-B2C0381EBDC9}" type="pres">
      <dgm:prSet presAssocID="{0A831CE9-3DA0-4704-92AB-108C2F37A37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957ED3-15F1-4636-BE74-6743DCE0F8FB}" type="pres">
      <dgm:prSet presAssocID="{2B3F047E-5936-49FB-BC05-697453F8BD97}" presName="composite" presStyleCnt="0"/>
      <dgm:spPr/>
    </dgm:pt>
    <dgm:pt modelId="{CC6ECBA5-F361-443B-99EC-9B5A79064135}" type="pres">
      <dgm:prSet presAssocID="{2B3F047E-5936-49FB-BC05-697453F8BD9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1DA29E-792B-4EF4-A061-79D1287184AA}" type="pres">
      <dgm:prSet presAssocID="{2B3F047E-5936-49FB-BC05-697453F8BD9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63A84-C08F-48EC-BB38-30197317FCB2}" type="pres">
      <dgm:prSet presAssocID="{54DD832E-220D-4D79-9C38-8F1FFA1163C8}" presName="sp" presStyleCnt="0"/>
      <dgm:spPr/>
    </dgm:pt>
    <dgm:pt modelId="{05C3BEFA-ABC3-43BC-A11E-6E7E6A5D4DA4}" type="pres">
      <dgm:prSet presAssocID="{4F050DF5-C537-4CEA-9C7B-D9D1180878A5}" presName="composite" presStyleCnt="0"/>
      <dgm:spPr/>
    </dgm:pt>
    <dgm:pt modelId="{BDA73554-4DDC-4DED-BEF1-296725937C81}" type="pres">
      <dgm:prSet presAssocID="{4F050DF5-C537-4CEA-9C7B-D9D1180878A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FD9BF-A7A3-424B-AF2C-13824CE8ECAA}" type="pres">
      <dgm:prSet presAssocID="{4F050DF5-C537-4CEA-9C7B-D9D1180878A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BC8EC-80F7-4041-9DD7-08383040F9AF}" type="pres">
      <dgm:prSet presAssocID="{CB88DB6A-3C7D-4AE4-96C0-7D8EB88D2F84}" presName="sp" presStyleCnt="0"/>
      <dgm:spPr/>
    </dgm:pt>
    <dgm:pt modelId="{E7EF17BB-8BD1-4E0F-B326-A3792AD66A76}" type="pres">
      <dgm:prSet presAssocID="{0B1218A0-F3F3-483D-A0E1-52A348A2940F}" presName="composite" presStyleCnt="0"/>
      <dgm:spPr/>
    </dgm:pt>
    <dgm:pt modelId="{E37DD4DC-3129-4CFA-BC7F-38F2955608A9}" type="pres">
      <dgm:prSet presAssocID="{0B1218A0-F3F3-483D-A0E1-52A348A2940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AF3B1-18C4-4A52-971A-CB431F61613D}" type="pres">
      <dgm:prSet presAssocID="{0B1218A0-F3F3-483D-A0E1-52A348A2940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A59BC3-44E6-43DE-9F2A-4D9FF0406675}" srcId="{2B3F047E-5936-49FB-BC05-697453F8BD97}" destId="{A55018ED-981E-482C-8484-6929F99CE93E}" srcOrd="0" destOrd="0" parTransId="{5ED185B0-A1D1-4849-A701-D9062A4E228D}" sibTransId="{60D7BC19-5608-4FAC-B736-047EA92E118A}"/>
    <dgm:cxn modelId="{6CBAE05F-AA61-4338-A1A0-A0D859A6F7D2}" srcId="{2B3F047E-5936-49FB-BC05-697453F8BD97}" destId="{18FFEC5B-1B1C-4F9C-8349-92F14BCAB333}" srcOrd="1" destOrd="0" parTransId="{6685E5F4-6A27-469B-AC2B-8C68042BC47D}" sibTransId="{98DC744F-4052-41B7-960C-E70E6E32DB94}"/>
    <dgm:cxn modelId="{8933208E-C5E5-4063-A693-58D00B8C7325}" type="presOf" srcId="{C7487170-EF1F-4835-BB54-CDA13C668A36}" destId="{151DA29E-792B-4EF4-A061-79D1287184AA}" srcOrd="0" destOrd="2" presId="urn:microsoft.com/office/officeart/2005/8/layout/chevron2"/>
    <dgm:cxn modelId="{3875BDBE-E3F0-40ED-8A81-72E74A0518A4}" srcId="{0B1218A0-F3F3-483D-A0E1-52A348A2940F}" destId="{2FFB8FF2-3E4A-4DB7-A556-4A98E5816656}" srcOrd="0" destOrd="0" parTransId="{50437277-F931-4C94-8CDF-C092B0F18927}" sibTransId="{10336D09-F3EE-42A0-8C75-A290767398CE}"/>
    <dgm:cxn modelId="{E8FFE536-8ABF-4290-88C3-091376BBA50B}" srcId="{2B3F047E-5936-49FB-BC05-697453F8BD97}" destId="{C7487170-EF1F-4835-BB54-CDA13C668A36}" srcOrd="2" destOrd="0" parTransId="{FCC7AD57-0847-4FF7-8534-E9E12B57AC61}" sibTransId="{8CDCE283-935A-43CA-ADEA-5BD237E009DF}"/>
    <dgm:cxn modelId="{3035B1C1-1DA8-4323-AF96-6436408794EB}" type="presOf" srcId="{A55018ED-981E-482C-8484-6929F99CE93E}" destId="{151DA29E-792B-4EF4-A061-79D1287184AA}" srcOrd="0" destOrd="0" presId="urn:microsoft.com/office/officeart/2005/8/layout/chevron2"/>
    <dgm:cxn modelId="{D3817759-D580-4C73-A31F-60A108EE85C9}" srcId="{0B1218A0-F3F3-483D-A0E1-52A348A2940F}" destId="{0660A7FC-8334-4C5E-836A-994C2A78679B}" srcOrd="1" destOrd="0" parTransId="{88D3E453-4E1E-43C8-8E6A-2782951E678F}" sibTransId="{9C3A2339-CEE0-4678-B8CE-D5D08E667A49}"/>
    <dgm:cxn modelId="{AAD5107A-359E-4103-A5D3-86FD01CBD6C2}" type="presOf" srcId="{2FFB8FF2-3E4A-4DB7-A556-4A98E5816656}" destId="{64EAF3B1-18C4-4A52-971A-CB431F61613D}" srcOrd="0" destOrd="0" presId="urn:microsoft.com/office/officeart/2005/8/layout/chevron2"/>
    <dgm:cxn modelId="{8801DFFF-F87B-4A4A-B401-325C345EF0FF}" srcId="{4F050DF5-C537-4CEA-9C7B-D9D1180878A5}" destId="{82A294AB-111E-46AA-86EA-BFDA4FF6F4D8}" srcOrd="0" destOrd="0" parTransId="{E5477C59-3186-4461-8C77-B479C405556C}" sibTransId="{0DE60385-B61D-45F7-AED7-137EF5D89044}"/>
    <dgm:cxn modelId="{890FF883-1E26-42FA-B02A-3AF946E615E0}" srcId="{4F050DF5-C537-4CEA-9C7B-D9D1180878A5}" destId="{D19A0321-639E-4B69-8801-F675BA75866D}" srcOrd="1" destOrd="0" parTransId="{3F6E429C-5E88-48B5-8E01-4938A3CCA300}" sibTransId="{0D29C51D-2F75-49DC-972A-6E22F437DBD7}"/>
    <dgm:cxn modelId="{68441641-C63C-4D78-BDBA-4A96769A753E}" srcId="{0A831CE9-3DA0-4704-92AB-108C2F37A372}" destId="{2B3F047E-5936-49FB-BC05-697453F8BD97}" srcOrd="0" destOrd="0" parTransId="{6D0A5E3A-6DBE-4EBF-AF57-96645FE57703}" sibTransId="{54DD832E-220D-4D79-9C38-8F1FFA1163C8}"/>
    <dgm:cxn modelId="{1F7040D1-B380-42E6-96E6-F6BBAD1B7D59}" type="presOf" srcId="{0660A7FC-8334-4C5E-836A-994C2A78679B}" destId="{64EAF3B1-18C4-4A52-971A-CB431F61613D}" srcOrd="0" destOrd="1" presId="urn:microsoft.com/office/officeart/2005/8/layout/chevron2"/>
    <dgm:cxn modelId="{5E2C2A27-1383-4140-85BD-91E45C30462F}" type="presOf" srcId="{82A294AB-111E-46AA-86EA-BFDA4FF6F4D8}" destId="{141FD9BF-A7A3-424B-AF2C-13824CE8ECAA}" srcOrd="0" destOrd="0" presId="urn:microsoft.com/office/officeart/2005/8/layout/chevron2"/>
    <dgm:cxn modelId="{6153E8F5-20A1-4B5B-859E-843437D24115}" type="presOf" srcId="{D19A0321-639E-4B69-8801-F675BA75866D}" destId="{141FD9BF-A7A3-424B-AF2C-13824CE8ECAA}" srcOrd="0" destOrd="1" presId="urn:microsoft.com/office/officeart/2005/8/layout/chevron2"/>
    <dgm:cxn modelId="{052C25B4-8D51-4071-BDFF-93645A9C0BEE}" type="presOf" srcId="{2B3F047E-5936-49FB-BC05-697453F8BD97}" destId="{CC6ECBA5-F361-443B-99EC-9B5A79064135}" srcOrd="0" destOrd="0" presId="urn:microsoft.com/office/officeart/2005/8/layout/chevron2"/>
    <dgm:cxn modelId="{CF139C72-27F4-4A83-AF8F-AA7941DAF7D9}" type="presOf" srcId="{0A831CE9-3DA0-4704-92AB-108C2F37A372}" destId="{6FB0B0F2-7611-48D4-A37A-B2C0381EBDC9}" srcOrd="0" destOrd="0" presId="urn:microsoft.com/office/officeart/2005/8/layout/chevron2"/>
    <dgm:cxn modelId="{87204225-9FE9-46B5-945B-34834EFD62FE}" type="presOf" srcId="{18FFEC5B-1B1C-4F9C-8349-92F14BCAB333}" destId="{151DA29E-792B-4EF4-A061-79D1287184AA}" srcOrd="0" destOrd="1" presId="urn:microsoft.com/office/officeart/2005/8/layout/chevron2"/>
    <dgm:cxn modelId="{90D5BB67-2D35-4B41-936A-AF7E4EBEF8DF}" type="presOf" srcId="{4F050DF5-C537-4CEA-9C7B-D9D1180878A5}" destId="{BDA73554-4DDC-4DED-BEF1-296725937C81}" srcOrd="0" destOrd="0" presId="urn:microsoft.com/office/officeart/2005/8/layout/chevron2"/>
    <dgm:cxn modelId="{30751CB3-20E0-4043-A087-849ECB40E8E8}" type="presOf" srcId="{0B1218A0-F3F3-483D-A0E1-52A348A2940F}" destId="{E37DD4DC-3129-4CFA-BC7F-38F2955608A9}" srcOrd="0" destOrd="0" presId="urn:microsoft.com/office/officeart/2005/8/layout/chevron2"/>
    <dgm:cxn modelId="{65A6CAC8-085C-45BC-AD98-A1373D3AA104}" srcId="{0A831CE9-3DA0-4704-92AB-108C2F37A372}" destId="{0B1218A0-F3F3-483D-A0E1-52A348A2940F}" srcOrd="2" destOrd="0" parTransId="{E1C86EC8-9162-40D3-9C23-4D68F5A48E9A}" sibTransId="{67586B08-E3E2-42CF-93A3-588FA7F5732C}"/>
    <dgm:cxn modelId="{5EDF3F9D-EFC9-417D-8C35-19A7CCE5DA59}" srcId="{0A831CE9-3DA0-4704-92AB-108C2F37A372}" destId="{4F050DF5-C537-4CEA-9C7B-D9D1180878A5}" srcOrd="1" destOrd="0" parTransId="{AB29BB55-892C-418B-B4C2-EEB87D768723}" sibTransId="{CB88DB6A-3C7D-4AE4-96C0-7D8EB88D2F84}"/>
    <dgm:cxn modelId="{CEFAF7C0-5981-4E94-9C26-7592F4D33EF8}" type="presParOf" srcId="{6FB0B0F2-7611-48D4-A37A-B2C0381EBDC9}" destId="{4E957ED3-15F1-4636-BE74-6743DCE0F8FB}" srcOrd="0" destOrd="0" presId="urn:microsoft.com/office/officeart/2005/8/layout/chevron2"/>
    <dgm:cxn modelId="{44764E39-C388-42A8-A26A-672B42248D58}" type="presParOf" srcId="{4E957ED3-15F1-4636-BE74-6743DCE0F8FB}" destId="{CC6ECBA5-F361-443B-99EC-9B5A79064135}" srcOrd="0" destOrd="0" presId="urn:microsoft.com/office/officeart/2005/8/layout/chevron2"/>
    <dgm:cxn modelId="{93BB7163-293B-455B-B14C-78C5ACCA5A4E}" type="presParOf" srcId="{4E957ED3-15F1-4636-BE74-6743DCE0F8FB}" destId="{151DA29E-792B-4EF4-A061-79D1287184AA}" srcOrd="1" destOrd="0" presId="urn:microsoft.com/office/officeart/2005/8/layout/chevron2"/>
    <dgm:cxn modelId="{C2B467E4-42D6-4E35-BD1F-19C3F37A8412}" type="presParOf" srcId="{6FB0B0F2-7611-48D4-A37A-B2C0381EBDC9}" destId="{07263A84-C08F-48EC-BB38-30197317FCB2}" srcOrd="1" destOrd="0" presId="urn:microsoft.com/office/officeart/2005/8/layout/chevron2"/>
    <dgm:cxn modelId="{E9852D72-A4FE-4282-AABD-5077E5736D0E}" type="presParOf" srcId="{6FB0B0F2-7611-48D4-A37A-B2C0381EBDC9}" destId="{05C3BEFA-ABC3-43BC-A11E-6E7E6A5D4DA4}" srcOrd="2" destOrd="0" presId="urn:microsoft.com/office/officeart/2005/8/layout/chevron2"/>
    <dgm:cxn modelId="{C2B3D4EB-3A60-4EF5-B880-917F38F1DB16}" type="presParOf" srcId="{05C3BEFA-ABC3-43BC-A11E-6E7E6A5D4DA4}" destId="{BDA73554-4DDC-4DED-BEF1-296725937C81}" srcOrd="0" destOrd="0" presId="urn:microsoft.com/office/officeart/2005/8/layout/chevron2"/>
    <dgm:cxn modelId="{455CE069-9875-4F09-BE9F-CFD67C53DA41}" type="presParOf" srcId="{05C3BEFA-ABC3-43BC-A11E-6E7E6A5D4DA4}" destId="{141FD9BF-A7A3-424B-AF2C-13824CE8ECAA}" srcOrd="1" destOrd="0" presId="urn:microsoft.com/office/officeart/2005/8/layout/chevron2"/>
    <dgm:cxn modelId="{0AF616AD-6D10-4C54-85D4-763583D75C21}" type="presParOf" srcId="{6FB0B0F2-7611-48D4-A37A-B2C0381EBDC9}" destId="{FB5BC8EC-80F7-4041-9DD7-08383040F9AF}" srcOrd="3" destOrd="0" presId="urn:microsoft.com/office/officeart/2005/8/layout/chevron2"/>
    <dgm:cxn modelId="{67AAD044-E5C3-4879-B271-96042613E44B}" type="presParOf" srcId="{6FB0B0F2-7611-48D4-A37A-B2C0381EBDC9}" destId="{E7EF17BB-8BD1-4E0F-B326-A3792AD66A76}" srcOrd="4" destOrd="0" presId="urn:microsoft.com/office/officeart/2005/8/layout/chevron2"/>
    <dgm:cxn modelId="{0330CA91-4038-484C-A7A5-652C7D603A8E}" type="presParOf" srcId="{E7EF17BB-8BD1-4E0F-B326-A3792AD66A76}" destId="{E37DD4DC-3129-4CFA-BC7F-38F2955608A9}" srcOrd="0" destOrd="0" presId="urn:microsoft.com/office/officeart/2005/8/layout/chevron2"/>
    <dgm:cxn modelId="{ED2565FD-50A0-4D7A-9CD0-0C46CE7EA3A4}" type="presParOf" srcId="{E7EF17BB-8BD1-4E0F-B326-A3792AD66A76}" destId="{64EAF3B1-18C4-4A52-971A-CB431F61613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666D7E-AFD0-4ED1-8412-943FEA7A67A4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559847-0486-456C-8C77-E994373E7A5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 форме привлечения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A721A66-9CF9-4074-8FC9-5C28CF1FC32F}" type="parTrans" cxnId="{15AAC04E-E99B-4BE0-9BCE-2E66C8855D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DCA4D08-8784-4A79-93BA-56561B680543}" type="sibTrans" cxnId="{15AAC04E-E99B-4BE0-9BCE-2E66C8855D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ADA4ECE-D5C6-4F26-AEA8-8A321216CC38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 денежной форме (финансовый кредит)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5C2F755-3132-4AFE-B8BD-8C0E2D185C62}" type="parTrans" cxnId="{5ED95DB1-802C-4E87-97A9-71FF384462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923EC0-B24B-442A-AFF9-2127F67EDCBE}" type="sibTrans" cxnId="{5ED95DB1-802C-4E87-97A9-71FF384462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C03F786-1575-4592-A240-A4F02EA07F0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 форме обеспечения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4ABA5FE-3526-481A-8B2C-FDEC114906E8}" type="parTrans" cxnId="{CFE66BF0-D529-4070-BEBA-A32AD808441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AF90AC-B6DB-498F-B152-6E988CC9FEC1}" type="sibTrans" cxnId="{CFE66BF0-D529-4070-BEBA-A32AD808441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FF2EAA9-8B2A-451D-8406-8EFEA7009C1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Необеспеченные заемные средства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3846B71-C047-4C63-BB0D-023AFD840A3A}" type="parTrans" cxnId="{606D4BF5-3440-4432-A6E3-AC846947E6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D3C9173-CFF9-42D7-BA20-7F949726F293}" type="sibTrans" cxnId="{606D4BF5-3440-4432-A6E3-AC846947E6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5A704EF-1600-4D03-B54E-49DBD0946DD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Обеспеченные залогом или закладом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2A9AFA0-BC04-4BC3-B7D7-FA6B17967823}" type="parTrans" cxnId="{2A56C8E4-D692-4A77-98FC-AF793B7397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1EAC880-5E03-40CB-A292-B48F9796C365}" type="sibTrans" cxnId="{2A56C8E4-D692-4A77-98FC-AF793B7397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6BBD94-CCD4-4962-B415-1D0F818352C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 форме оборудования (финансовый лизинг)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F1A8B5B-0E9B-4214-BA38-6999BD143579}" type="parTrans" cxnId="{D1DF2AE9-E6E6-4899-B5CB-60385133F8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BB9374-19FB-4504-8F87-152E98CB38FC}" type="sibTrans" cxnId="{D1DF2AE9-E6E6-4899-B5CB-60385133F8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B0C58B6-A1BA-4081-97FC-8932B2A8F0D8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 товарной форме (товарный или коммерческий кредит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3309F4C-3B62-4708-86A6-7D39EF0222AB}" type="parTrans" cxnId="{A840FAD2-EFB7-42B5-9A36-C66D04E7138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30BF461-F475-4037-9620-4C8FF57D305A}" type="sibTrans" cxnId="{A840FAD2-EFB7-42B5-9A36-C66D04E7138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4C1DFDF-9592-465D-9175-5C0B46E2DE7D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Обеспеченные поручительством или гарантией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D94C983-C352-4764-8C61-54E416D58FBA}" type="parTrans" cxnId="{D0FD41D9-DD04-4E80-BD6C-1BBF502909D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D0F050-D88C-4C5E-9E98-A8F37B2E3BD0}" type="sibTrans" cxnId="{D0FD41D9-DD04-4E80-BD6C-1BBF502909D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63073D2-D791-491F-B8E8-C7A0BE3D2CB2}" type="pres">
      <dgm:prSet presAssocID="{03666D7E-AFD0-4ED1-8412-943FEA7A67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308B94-CE5A-406B-B22D-D4A66003CCB9}" type="pres">
      <dgm:prSet presAssocID="{D0559847-0486-456C-8C77-E994373E7A5F}" presName="composite" presStyleCnt="0"/>
      <dgm:spPr/>
    </dgm:pt>
    <dgm:pt modelId="{D261E562-C52F-4651-B2E4-370BF3BE5633}" type="pres">
      <dgm:prSet presAssocID="{D0559847-0486-456C-8C77-E994373E7A5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1F833-0C19-4F50-BA1B-CC8871F138AB}" type="pres">
      <dgm:prSet presAssocID="{D0559847-0486-456C-8C77-E994373E7A5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BFFFB-A9A3-4804-8606-808A9E33ABA4}" type="pres">
      <dgm:prSet presAssocID="{FDCA4D08-8784-4A79-93BA-56561B680543}" presName="sp" presStyleCnt="0"/>
      <dgm:spPr/>
    </dgm:pt>
    <dgm:pt modelId="{3D6861F0-9939-4CF2-AF69-E8C65CC0BAB0}" type="pres">
      <dgm:prSet presAssocID="{EC03F786-1575-4592-A240-A4F02EA07F06}" presName="composite" presStyleCnt="0"/>
      <dgm:spPr/>
    </dgm:pt>
    <dgm:pt modelId="{96287F79-BF88-461B-AA34-1AB8FF69CDCA}" type="pres">
      <dgm:prSet presAssocID="{EC03F786-1575-4592-A240-A4F02EA07F0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0792B-9901-4448-8FEE-85A28A4ED122}" type="pres">
      <dgm:prSet presAssocID="{EC03F786-1575-4592-A240-A4F02EA07F0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56C8E4-D692-4A77-98FC-AF793B73979C}" srcId="{EC03F786-1575-4592-A240-A4F02EA07F06}" destId="{45A704EF-1600-4D03-B54E-49DBD0946DD2}" srcOrd="2" destOrd="0" parTransId="{72A9AFA0-BC04-4BC3-B7D7-FA6B17967823}" sibTransId="{B1EAC880-5E03-40CB-A292-B48F9796C365}"/>
    <dgm:cxn modelId="{1BE3BAA5-961A-405B-AA2E-C1C0A38CF539}" type="presOf" srcId="{8B0C58B6-A1BA-4081-97FC-8932B2A8F0D8}" destId="{3381F833-0C19-4F50-BA1B-CC8871F138AB}" srcOrd="0" destOrd="2" presId="urn:microsoft.com/office/officeart/2005/8/layout/chevron2"/>
    <dgm:cxn modelId="{D1DF2AE9-E6E6-4899-B5CB-60385133F8EA}" srcId="{D0559847-0486-456C-8C77-E994373E7A5F}" destId="{486BBD94-CCD4-4962-B415-1D0F818352C0}" srcOrd="1" destOrd="0" parTransId="{AF1A8B5B-0E9B-4214-BA38-6999BD143579}" sibTransId="{2BBB9374-19FB-4504-8F87-152E98CB38FC}"/>
    <dgm:cxn modelId="{1AAA12B5-98BB-4C9D-AF51-04B2374FFC0D}" type="presOf" srcId="{EC03F786-1575-4592-A240-A4F02EA07F06}" destId="{96287F79-BF88-461B-AA34-1AB8FF69CDCA}" srcOrd="0" destOrd="0" presId="urn:microsoft.com/office/officeart/2005/8/layout/chevron2"/>
    <dgm:cxn modelId="{4108AD7B-236F-48EE-B416-7A5500C31EB9}" type="presOf" srcId="{03666D7E-AFD0-4ED1-8412-943FEA7A67A4}" destId="{263073D2-D791-491F-B8E8-C7A0BE3D2CB2}" srcOrd="0" destOrd="0" presId="urn:microsoft.com/office/officeart/2005/8/layout/chevron2"/>
    <dgm:cxn modelId="{606D4BF5-3440-4432-A6E3-AC846947E65C}" srcId="{EC03F786-1575-4592-A240-A4F02EA07F06}" destId="{EFF2EAA9-8B2A-451D-8406-8EFEA7009C12}" srcOrd="0" destOrd="0" parTransId="{F3846B71-C047-4C63-BB0D-023AFD840A3A}" sibTransId="{FD3C9173-CFF9-42D7-BA20-7F949726F293}"/>
    <dgm:cxn modelId="{5ED95DB1-802C-4E87-97A9-71FF3844622D}" srcId="{D0559847-0486-456C-8C77-E994373E7A5F}" destId="{6ADA4ECE-D5C6-4F26-AEA8-8A321216CC38}" srcOrd="0" destOrd="0" parTransId="{55C2F755-3132-4AFE-B8BD-8C0E2D185C62}" sibTransId="{50923EC0-B24B-442A-AFF9-2127F67EDCBE}"/>
    <dgm:cxn modelId="{CFE66BF0-D529-4070-BEBA-A32AD8084413}" srcId="{03666D7E-AFD0-4ED1-8412-943FEA7A67A4}" destId="{EC03F786-1575-4592-A240-A4F02EA07F06}" srcOrd="1" destOrd="0" parTransId="{74ABA5FE-3526-481A-8B2C-FDEC114906E8}" sibTransId="{9AAF90AC-B6DB-498F-B152-6E988CC9FEC1}"/>
    <dgm:cxn modelId="{993F229F-EC91-4EE5-95A7-9165CBF63B57}" type="presOf" srcId="{D0559847-0486-456C-8C77-E994373E7A5F}" destId="{D261E562-C52F-4651-B2E4-370BF3BE5633}" srcOrd="0" destOrd="0" presId="urn:microsoft.com/office/officeart/2005/8/layout/chevron2"/>
    <dgm:cxn modelId="{CA1D9C9F-18E3-4371-A5FC-2CCA3E585E9C}" type="presOf" srcId="{45A704EF-1600-4D03-B54E-49DBD0946DD2}" destId="{7CB0792B-9901-4448-8FEE-85A28A4ED122}" srcOrd="0" destOrd="2" presId="urn:microsoft.com/office/officeart/2005/8/layout/chevron2"/>
    <dgm:cxn modelId="{44EC7474-2900-4CF1-A6F2-DC856564CE79}" type="presOf" srcId="{486BBD94-CCD4-4962-B415-1D0F818352C0}" destId="{3381F833-0C19-4F50-BA1B-CC8871F138AB}" srcOrd="0" destOrd="1" presId="urn:microsoft.com/office/officeart/2005/8/layout/chevron2"/>
    <dgm:cxn modelId="{468BA7C3-A685-4564-83D5-863460B715F5}" type="presOf" srcId="{44C1DFDF-9592-465D-9175-5C0B46E2DE7D}" destId="{7CB0792B-9901-4448-8FEE-85A28A4ED122}" srcOrd="0" destOrd="1" presId="urn:microsoft.com/office/officeart/2005/8/layout/chevron2"/>
    <dgm:cxn modelId="{E10C8DAB-7095-4B0D-A670-903ED0BA9E82}" type="presOf" srcId="{EFF2EAA9-8B2A-451D-8406-8EFEA7009C12}" destId="{7CB0792B-9901-4448-8FEE-85A28A4ED122}" srcOrd="0" destOrd="0" presId="urn:microsoft.com/office/officeart/2005/8/layout/chevron2"/>
    <dgm:cxn modelId="{15AAC04E-E99B-4BE0-9BCE-2E66C8855DD2}" srcId="{03666D7E-AFD0-4ED1-8412-943FEA7A67A4}" destId="{D0559847-0486-456C-8C77-E994373E7A5F}" srcOrd="0" destOrd="0" parTransId="{FA721A66-9CF9-4074-8FC9-5C28CF1FC32F}" sibTransId="{FDCA4D08-8784-4A79-93BA-56561B680543}"/>
    <dgm:cxn modelId="{9FFBC967-DE0A-4006-A4AD-C46203A384F6}" type="presOf" srcId="{6ADA4ECE-D5C6-4F26-AEA8-8A321216CC38}" destId="{3381F833-0C19-4F50-BA1B-CC8871F138AB}" srcOrd="0" destOrd="0" presId="urn:microsoft.com/office/officeart/2005/8/layout/chevron2"/>
    <dgm:cxn modelId="{D0FD41D9-DD04-4E80-BD6C-1BBF502909DB}" srcId="{EC03F786-1575-4592-A240-A4F02EA07F06}" destId="{44C1DFDF-9592-465D-9175-5C0B46E2DE7D}" srcOrd="1" destOrd="0" parTransId="{FD94C983-C352-4764-8C61-54E416D58FBA}" sibTransId="{2BD0F050-D88C-4C5E-9E98-A8F37B2E3BD0}"/>
    <dgm:cxn modelId="{A840FAD2-EFB7-42B5-9A36-C66D04E7138B}" srcId="{D0559847-0486-456C-8C77-E994373E7A5F}" destId="{8B0C58B6-A1BA-4081-97FC-8932B2A8F0D8}" srcOrd="2" destOrd="0" parTransId="{F3309F4C-3B62-4708-86A6-7D39EF0222AB}" sibTransId="{F30BF461-F475-4037-9620-4C8FF57D305A}"/>
    <dgm:cxn modelId="{822D8A5D-C386-4963-9001-E0421878B2F9}" type="presParOf" srcId="{263073D2-D791-491F-B8E8-C7A0BE3D2CB2}" destId="{C1308B94-CE5A-406B-B22D-D4A66003CCB9}" srcOrd="0" destOrd="0" presId="urn:microsoft.com/office/officeart/2005/8/layout/chevron2"/>
    <dgm:cxn modelId="{3721DFB9-7A61-4E4E-B283-56B20B0F1739}" type="presParOf" srcId="{C1308B94-CE5A-406B-B22D-D4A66003CCB9}" destId="{D261E562-C52F-4651-B2E4-370BF3BE5633}" srcOrd="0" destOrd="0" presId="urn:microsoft.com/office/officeart/2005/8/layout/chevron2"/>
    <dgm:cxn modelId="{CD45B166-23F5-4EDA-8EF4-0730B08134D7}" type="presParOf" srcId="{C1308B94-CE5A-406B-B22D-D4A66003CCB9}" destId="{3381F833-0C19-4F50-BA1B-CC8871F138AB}" srcOrd="1" destOrd="0" presId="urn:microsoft.com/office/officeart/2005/8/layout/chevron2"/>
    <dgm:cxn modelId="{E6845103-67F8-420F-84D7-4C4576AC33ED}" type="presParOf" srcId="{263073D2-D791-491F-B8E8-C7A0BE3D2CB2}" destId="{A32BFFFB-A9A3-4804-8606-808A9E33ABA4}" srcOrd="1" destOrd="0" presId="urn:microsoft.com/office/officeart/2005/8/layout/chevron2"/>
    <dgm:cxn modelId="{35CEB26C-B101-4DB6-9583-0C1978508453}" type="presParOf" srcId="{263073D2-D791-491F-B8E8-C7A0BE3D2CB2}" destId="{3D6861F0-9939-4CF2-AF69-E8C65CC0BAB0}" srcOrd="2" destOrd="0" presId="urn:microsoft.com/office/officeart/2005/8/layout/chevron2"/>
    <dgm:cxn modelId="{EAE682A5-158A-46CA-89A0-1B509C5CE2C6}" type="presParOf" srcId="{3D6861F0-9939-4CF2-AF69-E8C65CC0BAB0}" destId="{96287F79-BF88-461B-AA34-1AB8FF69CDCA}" srcOrd="0" destOrd="0" presId="urn:microsoft.com/office/officeart/2005/8/layout/chevron2"/>
    <dgm:cxn modelId="{B0763FB6-F091-440F-B1FF-B112DA638F8D}" type="presParOf" srcId="{3D6861F0-9939-4CF2-AF69-E8C65CC0BAB0}" destId="{7CB0792B-9901-4448-8FEE-85A28A4ED12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0497BF-E0C5-45C2-B55C-00D83232DE5A}" type="doc">
      <dgm:prSet loTypeId="urn:microsoft.com/office/officeart/2005/8/layout/vProcess5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3804FE3-40B6-4255-A8B6-C044B5CB957E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1. Анализ привлечения и использования заемных средств в предшествующем периоде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C9BE216-7EBC-4FB7-B37C-20BEF874DB82}" type="parTrans" cxnId="{92660A0E-B71B-49C1-91FE-3D8F76C14D5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C06A25E-C240-4BBE-A105-848E6FE04D1F}" type="sibTrans" cxnId="{92660A0E-B71B-49C1-91FE-3D8F76C14D5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DBB4DC2-677E-4303-A43B-F48C397467A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2. Определение целей привлечения заемных средств в предшествующем периоде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94C69EF-154C-4CAD-A414-95D4F4543675}" type="parTrans" cxnId="{88DB844D-D273-457D-ACAF-DF13425AFA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2D9169-A89F-4BE0-832F-A6D86ECD3462}" type="sibTrans" cxnId="{88DB844D-D273-457D-ACAF-DF13425AFA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82B7D94-74D5-42CB-8D2A-ADF9B8BE075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3. Определение предельного объема привлечения заемных средств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669AE82-F37A-467B-8486-7CEF085419BC}" type="parTrans" cxnId="{24362DFE-3813-42C8-B5BE-D6354575CB0F}">
      <dgm:prSet/>
      <dgm:spPr/>
      <dgm:t>
        <a:bodyPr/>
        <a:lstStyle/>
        <a:p>
          <a:endParaRPr lang="ru-RU"/>
        </a:p>
      </dgm:t>
    </dgm:pt>
    <dgm:pt modelId="{AD49D0E8-3E99-4215-8594-2B1DBC971F54}" type="sibTrans" cxnId="{24362DFE-3813-42C8-B5BE-D6354575CB0F}">
      <dgm:prSet/>
      <dgm:spPr/>
      <dgm:t>
        <a:bodyPr/>
        <a:lstStyle/>
        <a:p>
          <a:endParaRPr lang="ru-RU"/>
        </a:p>
      </dgm:t>
    </dgm:pt>
    <dgm:pt modelId="{1C825E68-8596-4FD2-AB2F-FA6B95198F9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4. Определение соотношения объема заемных средств привлекаемых на кратко – и долгосрочной основе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610D77D-6AB5-4F9B-BDC2-431278980945}" type="parTrans" cxnId="{6A7C78C1-30FA-4B2D-AE40-6B0C289C55E0}">
      <dgm:prSet/>
      <dgm:spPr/>
      <dgm:t>
        <a:bodyPr/>
        <a:lstStyle/>
        <a:p>
          <a:endParaRPr lang="ru-RU"/>
        </a:p>
      </dgm:t>
    </dgm:pt>
    <dgm:pt modelId="{E9D4580F-6121-43E2-B9C2-23C8C58AFC9A}" type="sibTrans" cxnId="{6A7C78C1-30FA-4B2D-AE40-6B0C289C55E0}">
      <dgm:prSet/>
      <dgm:spPr/>
      <dgm:t>
        <a:bodyPr/>
        <a:lstStyle/>
        <a:p>
          <a:endParaRPr lang="ru-RU"/>
        </a:p>
      </dgm:t>
    </dgm:pt>
    <dgm:pt modelId="{CA53DDF0-10CB-474C-BA77-D5D0B79FEA60}" type="pres">
      <dgm:prSet presAssocID="{B10497BF-E0C5-45C2-B55C-00D83232DE5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D9308E-5A1D-4F4F-80C5-9FB0D119CB7F}" type="pres">
      <dgm:prSet presAssocID="{B10497BF-E0C5-45C2-B55C-00D83232DE5A}" presName="dummyMaxCanvas" presStyleCnt="0">
        <dgm:presLayoutVars/>
      </dgm:prSet>
      <dgm:spPr/>
    </dgm:pt>
    <dgm:pt modelId="{146F3441-3006-4BF2-A28A-1923D3A3467F}" type="pres">
      <dgm:prSet presAssocID="{B10497BF-E0C5-45C2-B55C-00D83232DE5A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25F043-2AF5-4F31-BA08-B4FB9E0E840B}" type="pres">
      <dgm:prSet presAssocID="{B10497BF-E0C5-45C2-B55C-00D83232DE5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2A665E-AA40-4DFA-91C5-4B3D773948D6}" type="pres">
      <dgm:prSet presAssocID="{B10497BF-E0C5-45C2-B55C-00D83232DE5A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6DFA4-D182-4463-94B6-F77AD5EA5262}" type="pres">
      <dgm:prSet presAssocID="{B10497BF-E0C5-45C2-B55C-00D83232DE5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A20D0-66C4-4E11-86FA-04875E0C0F0A}" type="pres">
      <dgm:prSet presAssocID="{B10497BF-E0C5-45C2-B55C-00D83232DE5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F1394-C1D1-454D-8A36-5474925D7074}" type="pres">
      <dgm:prSet presAssocID="{B10497BF-E0C5-45C2-B55C-00D83232DE5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8CE72-6BE7-4CD4-98AA-9C1C5DDD7168}" type="pres">
      <dgm:prSet presAssocID="{B10497BF-E0C5-45C2-B55C-00D83232DE5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7FCDB-837A-4BA2-9F5A-EE3FA3F70D8B}" type="pres">
      <dgm:prSet presAssocID="{B10497BF-E0C5-45C2-B55C-00D83232DE5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D958A-278C-457E-9FFF-AE223FAE9577}" type="pres">
      <dgm:prSet presAssocID="{B10497BF-E0C5-45C2-B55C-00D83232DE5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19E10-2B97-4AF9-B663-AB93D9A9EE8C}" type="pres">
      <dgm:prSet presAssocID="{B10497BF-E0C5-45C2-B55C-00D83232DE5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2D364-3149-4406-8CFD-65DF34EF73C9}" type="pres">
      <dgm:prSet presAssocID="{B10497BF-E0C5-45C2-B55C-00D83232DE5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EF9E14-3C58-41C3-9909-D8E1AF583AA8}" type="presOf" srcId="{73804FE3-40B6-4255-A8B6-C044B5CB957E}" destId="{146F3441-3006-4BF2-A28A-1923D3A3467F}" srcOrd="0" destOrd="0" presId="urn:microsoft.com/office/officeart/2005/8/layout/vProcess5"/>
    <dgm:cxn modelId="{96742552-F7F8-41CC-94E7-8D0DD7DB3EFA}" type="presOf" srcId="{8C06A25E-C240-4BBE-A105-848E6FE04D1F}" destId="{5A8A20D0-66C4-4E11-86FA-04875E0C0F0A}" srcOrd="0" destOrd="0" presId="urn:microsoft.com/office/officeart/2005/8/layout/vProcess5"/>
    <dgm:cxn modelId="{F9AD036B-0DCB-46A4-9159-9D1CFCF0E133}" type="presOf" srcId="{73804FE3-40B6-4255-A8B6-C044B5CB957E}" destId="{CB97FCDB-837A-4BA2-9F5A-EE3FA3F70D8B}" srcOrd="1" destOrd="0" presId="urn:microsoft.com/office/officeart/2005/8/layout/vProcess5"/>
    <dgm:cxn modelId="{24362DFE-3813-42C8-B5BE-D6354575CB0F}" srcId="{B10497BF-E0C5-45C2-B55C-00D83232DE5A}" destId="{A82B7D94-74D5-42CB-8D2A-ADF9B8BE0750}" srcOrd="2" destOrd="0" parTransId="{B669AE82-F37A-467B-8486-7CEF085419BC}" sibTransId="{AD49D0E8-3E99-4215-8594-2B1DBC971F54}"/>
    <dgm:cxn modelId="{92660A0E-B71B-49C1-91FE-3D8F76C14D59}" srcId="{B10497BF-E0C5-45C2-B55C-00D83232DE5A}" destId="{73804FE3-40B6-4255-A8B6-C044B5CB957E}" srcOrd="0" destOrd="0" parTransId="{5C9BE216-7EBC-4FB7-B37C-20BEF874DB82}" sibTransId="{8C06A25E-C240-4BBE-A105-848E6FE04D1F}"/>
    <dgm:cxn modelId="{5A6EC21F-DA49-4A2D-951F-694A8F69303D}" type="presOf" srcId="{3DBB4DC2-677E-4303-A43B-F48C397467AE}" destId="{0CFD958A-278C-457E-9FFF-AE223FAE9577}" srcOrd="1" destOrd="0" presId="urn:microsoft.com/office/officeart/2005/8/layout/vProcess5"/>
    <dgm:cxn modelId="{1EF15234-5974-4AA6-9771-F2DE9F3B428E}" type="presOf" srcId="{A82B7D94-74D5-42CB-8D2A-ADF9B8BE0750}" destId="{272A665E-AA40-4DFA-91C5-4B3D773948D6}" srcOrd="0" destOrd="0" presId="urn:microsoft.com/office/officeart/2005/8/layout/vProcess5"/>
    <dgm:cxn modelId="{5E322DB3-EAC2-43BD-B68B-275FE7876A98}" type="presOf" srcId="{AD49D0E8-3E99-4215-8594-2B1DBC971F54}" destId="{52E8CE72-6BE7-4CD4-98AA-9C1C5DDD7168}" srcOrd="0" destOrd="0" presId="urn:microsoft.com/office/officeart/2005/8/layout/vProcess5"/>
    <dgm:cxn modelId="{B276A635-2CB1-4395-B16E-4737954E089D}" type="presOf" srcId="{1C825E68-8596-4FD2-AB2F-FA6B95198F9F}" destId="{2A16DFA4-D182-4463-94B6-F77AD5EA5262}" srcOrd="0" destOrd="0" presId="urn:microsoft.com/office/officeart/2005/8/layout/vProcess5"/>
    <dgm:cxn modelId="{56C7407C-CAED-4E46-A7FA-4B4D251D7B14}" type="presOf" srcId="{3DBB4DC2-677E-4303-A43B-F48C397467AE}" destId="{EE25F043-2AF5-4F31-BA08-B4FB9E0E840B}" srcOrd="0" destOrd="0" presId="urn:microsoft.com/office/officeart/2005/8/layout/vProcess5"/>
    <dgm:cxn modelId="{6BB908F0-1419-4CF5-BBF9-54F59CF5D695}" type="presOf" srcId="{9A2D9169-A89F-4BE0-832F-A6D86ECD3462}" destId="{18DF1394-C1D1-454D-8A36-5474925D7074}" srcOrd="0" destOrd="0" presId="urn:microsoft.com/office/officeart/2005/8/layout/vProcess5"/>
    <dgm:cxn modelId="{19BF00EC-DED7-4512-BA0A-6D51AE1027C8}" type="presOf" srcId="{B10497BF-E0C5-45C2-B55C-00D83232DE5A}" destId="{CA53DDF0-10CB-474C-BA77-D5D0B79FEA60}" srcOrd="0" destOrd="0" presId="urn:microsoft.com/office/officeart/2005/8/layout/vProcess5"/>
    <dgm:cxn modelId="{7DBF54AF-C08D-43C5-8AA4-240959505C65}" type="presOf" srcId="{A82B7D94-74D5-42CB-8D2A-ADF9B8BE0750}" destId="{BF019E10-2B97-4AF9-B663-AB93D9A9EE8C}" srcOrd="1" destOrd="0" presId="urn:microsoft.com/office/officeart/2005/8/layout/vProcess5"/>
    <dgm:cxn modelId="{88DB844D-D273-457D-ACAF-DF13425AFAC0}" srcId="{B10497BF-E0C5-45C2-B55C-00D83232DE5A}" destId="{3DBB4DC2-677E-4303-A43B-F48C397467AE}" srcOrd="1" destOrd="0" parTransId="{A94C69EF-154C-4CAD-A414-95D4F4543675}" sibTransId="{9A2D9169-A89F-4BE0-832F-A6D86ECD3462}"/>
    <dgm:cxn modelId="{6A7C78C1-30FA-4B2D-AE40-6B0C289C55E0}" srcId="{B10497BF-E0C5-45C2-B55C-00D83232DE5A}" destId="{1C825E68-8596-4FD2-AB2F-FA6B95198F9F}" srcOrd="3" destOrd="0" parTransId="{3610D77D-6AB5-4F9B-BDC2-431278980945}" sibTransId="{E9D4580F-6121-43E2-B9C2-23C8C58AFC9A}"/>
    <dgm:cxn modelId="{4AC00FEE-733A-4C9D-A359-58F116DE3D7F}" type="presOf" srcId="{1C825E68-8596-4FD2-AB2F-FA6B95198F9F}" destId="{4E42D364-3149-4406-8CFD-65DF34EF73C9}" srcOrd="1" destOrd="0" presId="urn:microsoft.com/office/officeart/2005/8/layout/vProcess5"/>
    <dgm:cxn modelId="{A45FB434-A6AB-459D-885A-514E5FBB3487}" type="presParOf" srcId="{CA53DDF0-10CB-474C-BA77-D5D0B79FEA60}" destId="{C9D9308E-5A1D-4F4F-80C5-9FB0D119CB7F}" srcOrd="0" destOrd="0" presId="urn:microsoft.com/office/officeart/2005/8/layout/vProcess5"/>
    <dgm:cxn modelId="{C75F7076-33D1-4BE7-B264-7F95D2C32C4C}" type="presParOf" srcId="{CA53DDF0-10CB-474C-BA77-D5D0B79FEA60}" destId="{146F3441-3006-4BF2-A28A-1923D3A3467F}" srcOrd="1" destOrd="0" presId="urn:microsoft.com/office/officeart/2005/8/layout/vProcess5"/>
    <dgm:cxn modelId="{6AA9743D-AC4C-4C65-9FCC-0EFB9B363BF3}" type="presParOf" srcId="{CA53DDF0-10CB-474C-BA77-D5D0B79FEA60}" destId="{EE25F043-2AF5-4F31-BA08-B4FB9E0E840B}" srcOrd="2" destOrd="0" presId="urn:microsoft.com/office/officeart/2005/8/layout/vProcess5"/>
    <dgm:cxn modelId="{F01670FB-0D03-4630-85D2-9267EF2795F3}" type="presParOf" srcId="{CA53DDF0-10CB-474C-BA77-D5D0B79FEA60}" destId="{272A665E-AA40-4DFA-91C5-4B3D773948D6}" srcOrd="3" destOrd="0" presId="urn:microsoft.com/office/officeart/2005/8/layout/vProcess5"/>
    <dgm:cxn modelId="{309DA1FB-9638-4817-B9CC-1B986C14C22D}" type="presParOf" srcId="{CA53DDF0-10CB-474C-BA77-D5D0B79FEA60}" destId="{2A16DFA4-D182-4463-94B6-F77AD5EA5262}" srcOrd="4" destOrd="0" presId="urn:microsoft.com/office/officeart/2005/8/layout/vProcess5"/>
    <dgm:cxn modelId="{18B83DDA-8C37-4090-A105-61984B9F9114}" type="presParOf" srcId="{CA53DDF0-10CB-474C-BA77-D5D0B79FEA60}" destId="{5A8A20D0-66C4-4E11-86FA-04875E0C0F0A}" srcOrd="5" destOrd="0" presId="urn:microsoft.com/office/officeart/2005/8/layout/vProcess5"/>
    <dgm:cxn modelId="{DA20A9A3-BB3E-49E0-8D37-1630DDA2B271}" type="presParOf" srcId="{CA53DDF0-10CB-474C-BA77-D5D0B79FEA60}" destId="{18DF1394-C1D1-454D-8A36-5474925D7074}" srcOrd="6" destOrd="0" presId="urn:microsoft.com/office/officeart/2005/8/layout/vProcess5"/>
    <dgm:cxn modelId="{FDE78141-7561-4288-B539-659EE69A0B19}" type="presParOf" srcId="{CA53DDF0-10CB-474C-BA77-D5D0B79FEA60}" destId="{52E8CE72-6BE7-4CD4-98AA-9C1C5DDD7168}" srcOrd="7" destOrd="0" presId="urn:microsoft.com/office/officeart/2005/8/layout/vProcess5"/>
    <dgm:cxn modelId="{130F2A2E-8871-496D-A69F-4A722B8C311C}" type="presParOf" srcId="{CA53DDF0-10CB-474C-BA77-D5D0B79FEA60}" destId="{CB97FCDB-837A-4BA2-9F5A-EE3FA3F70D8B}" srcOrd="8" destOrd="0" presId="urn:microsoft.com/office/officeart/2005/8/layout/vProcess5"/>
    <dgm:cxn modelId="{9946861F-CDB6-448A-92A0-96583A778E03}" type="presParOf" srcId="{CA53DDF0-10CB-474C-BA77-D5D0B79FEA60}" destId="{0CFD958A-278C-457E-9FFF-AE223FAE9577}" srcOrd="9" destOrd="0" presId="urn:microsoft.com/office/officeart/2005/8/layout/vProcess5"/>
    <dgm:cxn modelId="{50BC0217-89B8-4B8A-804E-B789297B02E1}" type="presParOf" srcId="{CA53DDF0-10CB-474C-BA77-D5D0B79FEA60}" destId="{BF019E10-2B97-4AF9-B663-AB93D9A9EE8C}" srcOrd="10" destOrd="0" presId="urn:microsoft.com/office/officeart/2005/8/layout/vProcess5"/>
    <dgm:cxn modelId="{3AF1313A-08F9-4211-9D25-5AB284EC86BE}" type="presParOf" srcId="{CA53DDF0-10CB-474C-BA77-D5D0B79FEA60}" destId="{4E42D364-3149-4406-8CFD-65DF34EF73C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30C0DD-1B2C-4E84-8862-377E44ECACEB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66F7A1F-5D23-402A-81B8-468D6C263BA9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5. Определение форм привлечения заемных средств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129322F-6AF4-4A79-A328-B830A817CEBA}" type="parTrans" cxnId="{9B6D54BD-DA23-4CD7-B060-D396E7A84B1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6AC21BA-C4E5-4658-A18C-25C7AE512F96}" type="sibTrans" cxnId="{9B6D54BD-DA23-4CD7-B060-D396E7A84B18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3C51F9EC-2911-4393-93DD-819D23451131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6. Определение состава основных кредиторов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173C68E-1651-42D5-B98D-44A9CB4F1B09}" type="parTrans" cxnId="{7415C34A-B694-4F63-9BD5-7E2BAC8B928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0EF801D-265D-4A7A-946C-5FCA57E2D9DD}" type="sibTrans" cxnId="{7415C34A-B694-4F63-9BD5-7E2BAC8B9285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F99DAFF0-DAAD-426C-BC72-9A78654679BD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7. Формирование эффективных условий привлечения кредитов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809A08B-25FB-42F9-B2E0-1E9CDF017890}" type="parTrans" cxnId="{41169A66-7F9A-47A0-8F8F-358E6053E669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080B6B89-D605-49AC-B5D6-928E41375AE3}" type="sibTrans" cxnId="{41169A66-7F9A-47A0-8F8F-358E6053E669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71E3E2CD-DA36-4830-B74C-650E0906BCF4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8. Обеспечение эффективного использования привлеченных кредитов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9F2789B2-C59D-45EC-A366-C3681BCF7ABC}" type="parTrans" cxnId="{F6810FE0-2C7B-4ECE-86F5-861294BBE34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64A844B-1234-4794-B032-A559508C0DCD}" type="sibTrans" cxnId="{F6810FE0-2C7B-4ECE-86F5-861294BBE34D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FB201530-15B0-4EFF-BDC2-2CC71781C686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9. Обеспечение своевременных расчетов по полученным кредитам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A70DC48C-00A7-47AC-A2A9-7EF8BE8294E5}" type="parTrans" cxnId="{FF776429-EBF6-4556-9A6C-3AF829509F2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AC2989E-2E05-41EC-AAD2-04E138AD0822}" type="sibTrans" cxnId="{FF776429-EBF6-4556-9A6C-3AF829509F2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2142358E-A479-41C0-B993-662FD30E24C9}" type="pres">
      <dgm:prSet presAssocID="{5A30C0DD-1B2C-4E84-8862-377E44ECACE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9734EC-DD49-4376-BB32-403F61B3BD2F}" type="pres">
      <dgm:prSet presAssocID="{5A30C0DD-1B2C-4E84-8862-377E44ECACEB}" presName="dummyMaxCanvas" presStyleCnt="0">
        <dgm:presLayoutVars/>
      </dgm:prSet>
      <dgm:spPr/>
    </dgm:pt>
    <dgm:pt modelId="{EB77B0F7-438F-453B-9EAE-DEEAA363B031}" type="pres">
      <dgm:prSet presAssocID="{5A30C0DD-1B2C-4E84-8862-377E44ECACEB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0FB09-4D9F-4C44-A45A-927C956D8E5F}" type="pres">
      <dgm:prSet presAssocID="{5A30C0DD-1B2C-4E84-8862-377E44ECACEB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EC66D-1077-453B-80DA-EF6CBF767795}" type="pres">
      <dgm:prSet presAssocID="{5A30C0DD-1B2C-4E84-8862-377E44ECACEB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6D231-FE8D-4EE1-B0D9-C59DB5818159}" type="pres">
      <dgm:prSet presAssocID="{5A30C0DD-1B2C-4E84-8862-377E44ECACEB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5AD59-B064-426B-842D-1265609C0737}" type="pres">
      <dgm:prSet presAssocID="{5A30C0DD-1B2C-4E84-8862-377E44ECACEB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B99D1-857C-418B-BD91-C35F95911476}" type="pres">
      <dgm:prSet presAssocID="{5A30C0DD-1B2C-4E84-8862-377E44ECACEB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1540D-9FA7-42BB-931E-6A63CA5B29B5}" type="pres">
      <dgm:prSet presAssocID="{5A30C0DD-1B2C-4E84-8862-377E44ECACEB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7315F-DF00-490F-805B-2CEBFF891421}" type="pres">
      <dgm:prSet presAssocID="{5A30C0DD-1B2C-4E84-8862-377E44ECACEB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BFC92-2FE9-440C-8AAB-89D354DFA7E9}" type="pres">
      <dgm:prSet presAssocID="{5A30C0DD-1B2C-4E84-8862-377E44ECACEB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EB1CA-36F9-40C2-9CE3-76DECD6AABA4}" type="pres">
      <dgm:prSet presAssocID="{5A30C0DD-1B2C-4E84-8862-377E44ECACE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D94F9-8B8B-4A59-8B0C-3B89756CA7D1}" type="pres">
      <dgm:prSet presAssocID="{5A30C0DD-1B2C-4E84-8862-377E44ECACE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BF4ED7-4D35-4A96-B280-2F8B10FE1C94}" type="pres">
      <dgm:prSet presAssocID="{5A30C0DD-1B2C-4E84-8862-377E44ECACE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DDD57-2F3D-4107-995C-D835A2C8E1EF}" type="pres">
      <dgm:prSet presAssocID="{5A30C0DD-1B2C-4E84-8862-377E44ECACE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75BA3-7AAA-4D2D-BB66-DB02DB2EEA14}" type="pres">
      <dgm:prSet presAssocID="{5A30C0DD-1B2C-4E84-8862-377E44ECACE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15C34A-B694-4F63-9BD5-7E2BAC8B9285}" srcId="{5A30C0DD-1B2C-4E84-8862-377E44ECACEB}" destId="{3C51F9EC-2911-4393-93DD-819D23451131}" srcOrd="1" destOrd="0" parTransId="{8173C68E-1651-42D5-B98D-44A9CB4F1B09}" sibTransId="{50EF801D-265D-4A7A-946C-5FCA57E2D9DD}"/>
    <dgm:cxn modelId="{93C75650-3C63-4D75-83EA-8385C31302FD}" type="presOf" srcId="{FB201530-15B0-4EFF-BDC2-2CC71781C686}" destId="{A7B5AD59-B064-426B-842D-1265609C0737}" srcOrd="0" destOrd="0" presId="urn:microsoft.com/office/officeart/2005/8/layout/vProcess5"/>
    <dgm:cxn modelId="{41169A66-7F9A-47A0-8F8F-358E6053E669}" srcId="{5A30C0DD-1B2C-4E84-8862-377E44ECACEB}" destId="{F99DAFF0-DAAD-426C-BC72-9A78654679BD}" srcOrd="2" destOrd="0" parTransId="{F809A08B-25FB-42F9-B2E0-1E9CDF017890}" sibTransId="{080B6B89-D605-49AC-B5D6-928E41375AE3}"/>
    <dgm:cxn modelId="{5841DE27-BE77-4905-AC81-DB84E7EF2EB6}" type="presOf" srcId="{564A844B-1234-4794-B032-A559508C0DCD}" destId="{931BFC92-2FE9-440C-8AAB-89D354DFA7E9}" srcOrd="0" destOrd="0" presId="urn:microsoft.com/office/officeart/2005/8/layout/vProcess5"/>
    <dgm:cxn modelId="{33633705-72CB-46E1-A0EC-9554FFE269EB}" type="presOf" srcId="{C6AC21BA-C4E5-4658-A18C-25C7AE512F96}" destId="{4D8B99D1-857C-418B-BD91-C35F95911476}" srcOrd="0" destOrd="0" presId="urn:microsoft.com/office/officeart/2005/8/layout/vProcess5"/>
    <dgm:cxn modelId="{D4D1C8C7-2A21-4855-825E-750C0B868CBB}" type="presOf" srcId="{71E3E2CD-DA36-4830-B74C-650E0906BCF4}" destId="{C986D231-FE8D-4EE1-B0D9-C59DB5818159}" srcOrd="0" destOrd="0" presId="urn:microsoft.com/office/officeart/2005/8/layout/vProcess5"/>
    <dgm:cxn modelId="{B14A1840-90F3-415E-AF32-FADF1F087962}" type="presOf" srcId="{3C51F9EC-2911-4393-93DD-819D23451131}" destId="{6950FB09-4D9F-4C44-A45A-927C956D8E5F}" srcOrd="0" destOrd="0" presId="urn:microsoft.com/office/officeart/2005/8/layout/vProcess5"/>
    <dgm:cxn modelId="{D6A39A32-E9D5-4DCE-8CE7-0436399CEFC8}" type="presOf" srcId="{F99DAFF0-DAAD-426C-BC72-9A78654679BD}" destId="{0C9EC66D-1077-453B-80DA-EF6CBF767795}" srcOrd="0" destOrd="0" presId="urn:microsoft.com/office/officeart/2005/8/layout/vProcess5"/>
    <dgm:cxn modelId="{8CADA7DA-8FD6-45A3-AE45-858466B7A3F6}" type="presOf" srcId="{3C51F9EC-2911-4393-93DD-819D23451131}" destId="{F5CD94F9-8B8B-4A59-8B0C-3B89756CA7D1}" srcOrd="1" destOrd="0" presId="urn:microsoft.com/office/officeart/2005/8/layout/vProcess5"/>
    <dgm:cxn modelId="{0FA13927-E75A-49F6-B147-CA4010D19868}" type="presOf" srcId="{50EF801D-265D-4A7A-946C-5FCA57E2D9DD}" destId="{0141540D-9FA7-42BB-931E-6A63CA5B29B5}" srcOrd="0" destOrd="0" presId="urn:microsoft.com/office/officeart/2005/8/layout/vProcess5"/>
    <dgm:cxn modelId="{7753EB23-ED31-4742-9A9F-BAD537512C7B}" type="presOf" srcId="{080B6B89-D605-49AC-B5D6-928E41375AE3}" destId="{F0C7315F-DF00-490F-805B-2CEBFF891421}" srcOrd="0" destOrd="0" presId="urn:microsoft.com/office/officeart/2005/8/layout/vProcess5"/>
    <dgm:cxn modelId="{10B9B117-FE16-446A-A609-8150B8B152A2}" type="presOf" srcId="{5A30C0DD-1B2C-4E84-8862-377E44ECACEB}" destId="{2142358E-A479-41C0-B993-662FD30E24C9}" srcOrd="0" destOrd="0" presId="urn:microsoft.com/office/officeart/2005/8/layout/vProcess5"/>
    <dgm:cxn modelId="{A1D8851A-1C9A-4197-BE3E-1463691EE299}" type="presOf" srcId="{F99DAFF0-DAAD-426C-BC72-9A78654679BD}" destId="{8BBF4ED7-4D35-4A96-B280-2F8B10FE1C94}" srcOrd="1" destOrd="0" presId="urn:microsoft.com/office/officeart/2005/8/layout/vProcess5"/>
    <dgm:cxn modelId="{0CA3F687-ED88-4434-AF57-93639414DA68}" type="presOf" srcId="{866F7A1F-5D23-402A-81B8-468D6C263BA9}" destId="{68BEB1CA-36F9-40C2-9CE3-76DECD6AABA4}" srcOrd="1" destOrd="0" presId="urn:microsoft.com/office/officeart/2005/8/layout/vProcess5"/>
    <dgm:cxn modelId="{A4C2B5F0-543F-4E0D-88CC-CD508DAC6771}" type="presOf" srcId="{71E3E2CD-DA36-4830-B74C-650E0906BCF4}" destId="{092DDD57-2F3D-4107-995C-D835A2C8E1EF}" srcOrd="1" destOrd="0" presId="urn:microsoft.com/office/officeart/2005/8/layout/vProcess5"/>
    <dgm:cxn modelId="{F6810FE0-2C7B-4ECE-86F5-861294BBE34D}" srcId="{5A30C0DD-1B2C-4E84-8862-377E44ECACEB}" destId="{71E3E2CD-DA36-4830-B74C-650E0906BCF4}" srcOrd="3" destOrd="0" parTransId="{9F2789B2-C59D-45EC-A366-C3681BCF7ABC}" sibTransId="{564A844B-1234-4794-B032-A559508C0DCD}"/>
    <dgm:cxn modelId="{F29F3412-916D-478F-A25A-073E9B6C91AF}" type="presOf" srcId="{FB201530-15B0-4EFF-BDC2-2CC71781C686}" destId="{DC075BA3-7AAA-4D2D-BB66-DB02DB2EEA14}" srcOrd="1" destOrd="0" presId="urn:microsoft.com/office/officeart/2005/8/layout/vProcess5"/>
    <dgm:cxn modelId="{9B6D54BD-DA23-4CD7-B060-D396E7A84B18}" srcId="{5A30C0DD-1B2C-4E84-8862-377E44ECACEB}" destId="{866F7A1F-5D23-402A-81B8-468D6C263BA9}" srcOrd="0" destOrd="0" parTransId="{8129322F-6AF4-4A79-A328-B830A817CEBA}" sibTransId="{C6AC21BA-C4E5-4658-A18C-25C7AE512F96}"/>
    <dgm:cxn modelId="{FF776429-EBF6-4556-9A6C-3AF829509F2E}" srcId="{5A30C0DD-1B2C-4E84-8862-377E44ECACEB}" destId="{FB201530-15B0-4EFF-BDC2-2CC71781C686}" srcOrd="4" destOrd="0" parTransId="{A70DC48C-00A7-47AC-A2A9-7EF8BE8294E5}" sibTransId="{3AC2989E-2E05-41EC-AAD2-04E138AD0822}"/>
    <dgm:cxn modelId="{A8DDFF41-1D8E-4009-AEDF-A8BE197BDE44}" type="presOf" srcId="{866F7A1F-5D23-402A-81B8-468D6C263BA9}" destId="{EB77B0F7-438F-453B-9EAE-DEEAA363B031}" srcOrd="0" destOrd="0" presId="urn:microsoft.com/office/officeart/2005/8/layout/vProcess5"/>
    <dgm:cxn modelId="{E53CB494-D9F2-4145-9E78-2A0425C607F8}" type="presParOf" srcId="{2142358E-A479-41C0-B993-662FD30E24C9}" destId="{C99734EC-DD49-4376-BB32-403F61B3BD2F}" srcOrd="0" destOrd="0" presId="urn:microsoft.com/office/officeart/2005/8/layout/vProcess5"/>
    <dgm:cxn modelId="{C0466D63-6D60-4D38-B3B4-DB46741D42E7}" type="presParOf" srcId="{2142358E-A479-41C0-B993-662FD30E24C9}" destId="{EB77B0F7-438F-453B-9EAE-DEEAA363B031}" srcOrd="1" destOrd="0" presId="urn:microsoft.com/office/officeart/2005/8/layout/vProcess5"/>
    <dgm:cxn modelId="{6933D9D8-3BF0-4FAB-B8F9-5D669D54DCBD}" type="presParOf" srcId="{2142358E-A479-41C0-B993-662FD30E24C9}" destId="{6950FB09-4D9F-4C44-A45A-927C956D8E5F}" srcOrd="2" destOrd="0" presId="urn:microsoft.com/office/officeart/2005/8/layout/vProcess5"/>
    <dgm:cxn modelId="{C2EE116B-E442-4805-BB91-A70FE421EBE1}" type="presParOf" srcId="{2142358E-A479-41C0-B993-662FD30E24C9}" destId="{0C9EC66D-1077-453B-80DA-EF6CBF767795}" srcOrd="3" destOrd="0" presId="urn:microsoft.com/office/officeart/2005/8/layout/vProcess5"/>
    <dgm:cxn modelId="{473CB921-4694-4A45-A660-53F660BEF8F8}" type="presParOf" srcId="{2142358E-A479-41C0-B993-662FD30E24C9}" destId="{C986D231-FE8D-4EE1-B0D9-C59DB5818159}" srcOrd="4" destOrd="0" presId="urn:microsoft.com/office/officeart/2005/8/layout/vProcess5"/>
    <dgm:cxn modelId="{178388A8-18FD-4FE4-87DE-88B13EA3967C}" type="presParOf" srcId="{2142358E-A479-41C0-B993-662FD30E24C9}" destId="{A7B5AD59-B064-426B-842D-1265609C0737}" srcOrd="5" destOrd="0" presId="urn:microsoft.com/office/officeart/2005/8/layout/vProcess5"/>
    <dgm:cxn modelId="{CB391EC7-BC14-4B93-9309-7F28FDE3BE5D}" type="presParOf" srcId="{2142358E-A479-41C0-B993-662FD30E24C9}" destId="{4D8B99D1-857C-418B-BD91-C35F95911476}" srcOrd="6" destOrd="0" presId="urn:microsoft.com/office/officeart/2005/8/layout/vProcess5"/>
    <dgm:cxn modelId="{5B8187C6-3647-4B83-B3AB-8548B6A55F55}" type="presParOf" srcId="{2142358E-A479-41C0-B993-662FD30E24C9}" destId="{0141540D-9FA7-42BB-931E-6A63CA5B29B5}" srcOrd="7" destOrd="0" presId="urn:microsoft.com/office/officeart/2005/8/layout/vProcess5"/>
    <dgm:cxn modelId="{CD7DC7B8-C401-4099-B9B2-5ACC5858612B}" type="presParOf" srcId="{2142358E-A479-41C0-B993-662FD30E24C9}" destId="{F0C7315F-DF00-490F-805B-2CEBFF891421}" srcOrd="8" destOrd="0" presId="urn:microsoft.com/office/officeart/2005/8/layout/vProcess5"/>
    <dgm:cxn modelId="{FCC8EE27-DD99-43BB-B571-BB77C338269A}" type="presParOf" srcId="{2142358E-A479-41C0-B993-662FD30E24C9}" destId="{931BFC92-2FE9-440C-8AAB-89D354DFA7E9}" srcOrd="9" destOrd="0" presId="urn:microsoft.com/office/officeart/2005/8/layout/vProcess5"/>
    <dgm:cxn modelId="{C92A569E-CC69-415F-87FF-4A1456DD20DA}" type="presParOf" srcId="{2142358E-A479-41C0-B993-662FD30E24C9}" destId="{68BEB1CA-36F9-40C2-9CE3-76DECD6AABA4}" srcOrd="10" destOrd="0" presId="urn:microsoft.com/office/officeart/2005/8/layout/vProcess5"/>
    <dgm:cxn modelId="{02B1474A-CA6A-45A7-8A07-21D2662F66B0}" type="presParOf" srcId="{2142358E-A479-41C0-B993-662FD30E24C9}" destId="{F5CD94F9-8B8B-4A59-8B0C-3B89756CA7D1}" srcOrd="11" destOrd="0" presId="urn:microsoft.com/office/officeart/2005/8/layout/vProcess5"/>
    <dgm:cxn modelId="{8774F0E8-FA35-4585-A986-9A61EC7FCA0A}" type="presParOf" srcId="{2142358E-A479-41C0-B993-662FD30E24C9}" destId="{8BBF4ED7-4D35-4A96-B280-2F8B10FE1C94}" srcOrd="12" destOrd="0" presId="urn:microsoft.com/office/officeart/2005/8/layout/vProcess5"/>
    <dgm:cxn modelId="{01E0652A-AFAB-41F1-9A50-DA96A49F03E4}" type="presParOf" srcId="{2142358E-A479-41C0-B993-662FD30E24C9}" destId="{092DDD57-2F3D-4107-995C-D835A2C8E1EF}" srcOrd="13" destOrd="0" presId="urn:microsoft.com/office/officeart/2005/8/layout/vProcess5"/>
    <dgm:cxn modelId="{9419A624-EED6-4AE4-B071-AC7BE99A1750}" type="presParOf" srcId="{2142358E-A479-41C0-B993-662FD30E24C9}" destId="{DC075BA3-7AAA-4D2D-BB66-DB02DB2EEA1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4C8A6-5502-4A4D-BFF7-C81A2AE0BB6B}">
      <dsp:nvSpPr>
        <dsp:cNvPr id="0" name=""/>
        <dsp:cNvSpPr/>
      </dsp:nvSpPr>
      <dsp:spPr>
        <a:xfrm>
          <a:off x="0" y="0"/>
          <a:ext cx="12192000" cy="2057400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Заемный капитал как источник финансирования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12192000" cy="2057400"/>
      </dsp:txXfrm>
    </dsp:sp>
    <dsp:sp modelId="{7E3D510C-FCD7-492D-B14F-8E274FE09E2F}">
      <dsp:nvSpPr>
        <dsp:cNvPr id="0" name=""/>
        <dsp:cNvSpPr/>
      </dsp:nvSpPr>
      <dsp:spPr>
        <a:xfrm>
          <a:off x="0" y="2057400"/>
          <a:ext cx="6095999" cy="4320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Достоинства: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Широкие возможности привлечения;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Обеспечение роста финансового потенциала;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Сравнительно низкая стоимость;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Способность генерировать прирост финансовой рентабельности;</a:t>
          </a:r>
          <a:endParaRPr lang="ru-RU" sz="28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057400"/>
        <a:ext cx="6095999" cy="4320540"/>
      </dsp:txXfrm>
    </dsp:sp>
    <dsp:sp modelId="{84FCE583-86FE-4529-B7BF-F6414C43D8BF}">
      <dsp:nvSpPr>
        <dsp:cNvPr id="0" name=""/>
        <dsp:cNvSpPr/>
      </dsp:nvSpPr>
      <dsp:spPr>
        <a:xfrm>
          <a:off x="6096000" y="2057400"/>
          <a:ext cx="6095999" cy="4320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Недостатки</a:t>
          </a: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Возникновения риска снижения финансовой устойчивости 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Уменьшение прибыли на величину ссудного процента;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- Зависимость стоимости от состояния финансового рычага;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Сложность процедуры привлечения;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6000" y="2057400"/>
        <a:ext cx="6095999" cy="4320540"/>
      </dsp:txXfrm>
    </dsp:sp>
    <dsp:sp modelId="{E65A5E1A-AD4E-4C78-BD12-FB676CA168BA}">
      <dsp:nvSpPr>
        <dsp:cNvPr id="0" name=""/>
        <dsp:cNvSpPr/>
      </dsp:nvSpPr>
      <dsp:spPr>
        <a:xfrm>
          <a:off x="0" y="6377940"/>
          <a:ext cx="12192000" cy="480060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ECBA5-F361-443B-99EC-9B5A79064135}">
      <dsp:nvSpPr>
        <dsp:cNvPr id="0" name=""/>
        <dsp:cNvSpPr/>
      </dsp:nvSpPr>
      <dsp:spPr>
        <a:xfrm rot="5400000">
          <a:off x="-307049" y="312595"/>
          <a:ext cx="2046999" cy="143289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целям привлечения</a:t>
          </a:r>
          <a:endParaRPr lang="ru-RU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2" y="721995"/>
        <a:ext cx="1432899" cy="614100"/>
      </dsp:txXfrm>
    </dsp:sp>
    <dsp:sp modelId="{151DA29E-792B-4EF4-A061-79D1287184AA}">
      <dsp:nvSpPr>
        <dsp:cNvPr id="0" name=""/>
        <dsp:cNvSpPr/>
      </dsp:nvSpPr>
      <dsp:spPr>
        <a:xfrm rot="5400000">
          <a:off x="5927750" y="-4489304"/>
          <a:ext cx="1331249" cy="10320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обеспечения воспроизводства активов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пополнения оборотных активов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удовлетворения иных хозяйственных или социальных потребностей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432900" y="70532"/>
        <a:ext cx="10255964" cy="1201277"/>
      </dsp:txXfrm>
    </dsp:sp>
    <dsp:sp modelId="{BDA73554-4DDC-4DED-BEF1-296725937C81}">
      <dsp:nvSpPr>
        <dsp:cNvPr id="0" name=""/>
        <dsp:cNvSpPr/>
      </dsp:nvSpPr>
      <dsp:spPr>
        <a:xfrm rot="5400000">
          <a:off x="-307049" y="2169625"/>
          <a:ext cx="2046999" cy="143289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источникам привлечения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2" y="2579025"/>
        <a:ext cx="1432899" cy="614100"/>
      </dsp:txXfrm>
    </dsp:sp>
    <dsp:sp modelId="{141FD9BF-A7A3-424B-AF2C-13824CE8ECAA}">
      <dsp:nvSpPr>
        <dsp:cNvPr id="0" name=""/>
        <dsp:cNvSpPr/>
      </dsp:nvSpPr>
      <dsp:spPr>
        <a:xfrm rot="5400000">
          <a:off x="5928099" y="-2632625"/>
          <a:ext cx="1330549" cy="10320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внешних источников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внутренних источников  (текущие обязательства по расчетам)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432899" y="1927527"/>
        <a:ext cx="10255998" cy="1200645"/>
      </dsp:txXfrm>
    </dsp:sp>
    <dsp:sp modelId="{E37DD4DC-3129-4CFA-BC7F-38F2955608A9}">
      <dsp:nvSpPr>
        <dsp:cNvPr id="0" name=""/>
        <dsp:cNvSpPr/>
      </dsp:nvSpPr>
      <dsp:spPr>
        <a:xfrm rot="5400000">
          <a:off x="-307049" y="4026654"/>
          <a:ext cx="2046999" cy="143289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периоду привлечения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2" y="4436054"/>
        <a:ext cx="1432899" cy="614100"/>
      </dsp:txXfrm>
    </dsp:sp>
    <dsp:sp modelId="{64EAF3B1-18C4-4A52-971A-CB431F61613D}">
      <dsp:nvSpPr>
        <dsp:cNvPr id="0" name=""/>
        <dsp:cNvSpPr/>
      </dsp:nvSpPr>
      <dsp:spPr>
        <a:xfrm rot="5400000">
          <a:off x="5928099" y="-775595"/>
          <a:ext cx="1330549" cy="10320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долгосрочный период (более 1 года)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краткосрочный период (до 1 года)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432899" y="3784557"/>
        <a:ext cx="10255998" cy="12006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1E562-C52F-4651-B2E4-370BF3BE5633}">
      <dsp:nvSpPr>
        <dsp:cNvPr id="0" name=""/>
        <dsp:cNvSpPr/>
      </dsp:nvSpPr>
      <dsp:spPr>
        <a:xfrm rot="5400000">
          <a:off x="-481055" y="483119"/>
          <a:ext cx="3207039" cy="224492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По форме привлечения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" y="1124527"/>
        <a:ext cx="2244927" cy="962112"/>
      </dsp:txXfrm>
    </dsp:sp>
    <dsp:sp modelId="{3381F833-0C19-4F50-BA1B-CC8871F138AB}">
      <dsp:nvSpPr>
        <dsp:cNvPr id="0" name=""/>
        <dsp:cNvSpPr/>
      </dsp:nvSpPr>
      <dsp:spPr>
        <a:xfrm rot="5400000">
          <a:off x="5160175" y="-2913184"/>
          <a:ext cx="2084575" cy="79150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В денежной форме (финансовый кредит)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В форме оборудования (финансовый лизинг)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В товарной форме (товарный или коммерческий кредит 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244927" y="103825"/>
        <a:ext cx="7813311" cy="1881053"/>
      </dsp:txXfrm>
    </dsp:sp>
    <dsp:sp modelId="{96287F79-BF88-461B-AA34-1AB8FF69CDCA}">
      <dsp:nvSpPr>
        <dsp:cNvPr id="0" name=""/>
        <dsp:cNvSpPr/>
      </dsp:nvSpPr>
      <dsp:spPr>
        <a:xfrm rot="5400000">
          <a:off x="-481055" y="3410287"/>
          <a:ext cx="3207039" cy="2244927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По форме обеспечения 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" y="4051695"/>
        <a:ext cx="2244927" cy="962112"/>
      </dsp:txXfrm>
    </dsp:sp>
    <dsp:sp modelId="{7CB0792B-9901-4448-8FEE-85A28A4ED122}">
      <dsp:nvSpPr>
        <dsp:cNvPr id="0" name=""/>
        <dsp:cNvSpPr/>
      </dsp:nvSpPr>
      <dsp:spPr>
        <a:xfrm rot="5400000">
          <a:off x="5160175" y="13982"/>
          <a:ext cx="2084575" cy="79150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Необеспеченные заемные средства 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Обеспеченные поручительством или гарантией 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Обеспеченные залогом или закладом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244927" y="3030992"/>
        <a:ext cx="7813311" cy="1881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F3441-3006-4BF2-A28A-1923D3A3467F}">
      <dsp:nvSpPr>
        <dsp:cNvPr id="0" name=""/>
        <dsp:cNvSpPr/>
      </dsp:nvSpPr>
      <dsp:spPr>
        <a:xfrm>
          <a:off x="0" y="0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1. Анализ привлечения и использования заемных средств в предшествующем периоде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316" y="37316"/>
        <a:ext cx="8271127" cy="1199432"/>
      </dsp:txXfrm>
    </dsp:sp>
    <dsp:sp modelId="{EE25F043-2AF5-4F31-BA08-B4FB9E0E840B}">
      <dsp:nvSpPr>
        <dsp:cNvPr id="0" name=""/>
        <dsp:cNvSpPr/>
      </dsp:nvSpPr>
      <dsp:spPr>
        <a:xfrm>
          <a:off x="816864" y="1505712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2. Определение целей привлечения заемных средств в предшествующем периоде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4180" y="1543028"/>
        <a:ext cx="8033962" cy="1199432"/>
      </dsp:txXfrm>
    </dsp:sp>
    <dsp:sp modelId="{272A665E-AA40-4DFA-91C5-4B3D773948D6}">
      <dsp:nvSpPr>
        <dsp:cNvPr id="0" name=""/>
        <dsp:cNvSpPr/>
      </dsp:nvSpPr>
      <dsp:spPr>
        <a:xfrm>
          <a:off x="1621536" y="3011424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3. Определение предельного объема привлечения заемных средств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58852" y="3048740"/>
        <a:ext cx="8046154" cy="1199432"/>
      </dsp:txXfrm>
    </dsp:sp>
    <dsp:sp modelId="{2A16DFA4-D182-4463-94B6-F77AD5EA5262}">
      <dsp:nvSpPr>
        <dsp:cNvPr id="0" name=""/>
        <dsp:cNvSpPr/>
      </dsp:nvSpPr>
      <dsp:spPr>
        <a:xfrm>
          <a:off x="2438400" y="4517136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4. Определение соотношения объема заемных средств привлекаемых на кратко – и долгосрочной основе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75716" y="4554452"/>
        <a:ext cx="8033962" cy="1199432"/>
      </dsp:txXfrm>
    </dsp:sp>
    <dsp:sp modelId="{5A8A20D0-66C4-4E11-86FA-04875E0C0F0A}">
      <dsp:nvSpPr>
        <dsp:cNvPr id="0" name=""/>
        <dsp:cNvSpPr/>
      </dsp:nvSpPr>
      <dsp:spPr>
        <a:xfrm>
          <a:off x="8925458" y="975817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9111790" y="975817"/>
        <a:ext cx="455477" cy="623176"/>
      </dsp:txXfrm>
    </dsp:sp>
    <dsp:sp modelId="{18DF1394-C1D1-454D-8A36-5474925D7074}">
      <dsp:nvSpPr>
        <dsp:cNvPr id="0" name=""/>
        <dsp:cNvSpPr/>
      </dsp:nvSpPr>
      <dsp:spPr>
        <a:xfrm>
          <a:off x="9742322" y="2481529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9928654" y="2481529"/>
        <a:ext cx="455477" cy="623176"/>
      </dsp:txXfrm>
    </dsp:sp>
    <dsp:sp modelId="{52E8CE72-6BE7-4CD4-98AA-9C1C5DDD7168}">
      <dsp:nvSpPr>
        <dsp:cNvPr id="0" name=""/>
        <dsp:cNvSpPr/>
      </dsp:nvSpPr>
      <dsp:spPr>
        <a:xfrm>
          <a:off x="10546994" y="3987241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0733326" y="3987241"/>
        <a:ext cx="455477" cy="6231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7B0F7-438F-453B-9EAE-DEEAA363B031}">
      <dsp:nvSpPr>
        <dsp:cNvPr id="0" name=""/>
        <dsp:cNvSpPr/>
      </dsp:nvSpPr>
      <dsp:spPr>
        <a:xfrm>
          <a:off x="0" y="0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5. Определение форм привлечения заемных средств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531" y="30531"/>
        <a:ext cx="8141029" cy="981354"/>
      </dsp:txXfrm>
    </dsp:sp>
    <dsp:sp modelId="{6950FB09-4D9F-4C44-A45A-927C956D8E5F}">
      <dsp:nvSpPr>
        <dsp:cNvPr id="0" name=""/>
        <dsp:cNvSpPr/>
      </dsp:nvSpPr>
      <dsp:spPr>
        <a:xfrm>
          <a:off x="701040" y="1187196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tint val="50000"/>
                <a:satMod val="300000"/>
              </a:schemeClr>
            </a:gs>
            <a:gs pos="35000">
              <a:schemeClr val="accent3">
                <a:hueOff val="2812566"/>
                <a:satOff val="-4220"/>
                <a:lumOff val="-686"/>
                <a:alphaOff val="0"/>
                <a:tint val="37000"/>
                <a:satMod val="30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6. Определение состава основных кредиторов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1571" y="1217727"/>
        <a:ext cx="7948167" cy="981354"/>
      </dsp:txXfrm>
    </dsp:sp>
    <dsp:sp modelId="{0C9EC66D-1077-453B-80DA-EF6CBF767795}">
      <dsp:nvSpPr>
        <dsp:cNvPr id="0" name=""/>
        <dsp:cNvSpPr/>
      </dsp:nvSpPr>
      <dsp:spPr>
        <a:xfrm>
          <a:off x="1402079" y="2374392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7. Формирование эффективных условий привлечения кредитов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32610" y="2404923"/>
        <a:ext cx="7948167" cy="981354"/>
      </dsp:txXfrm>
    </dsp:sp>
    <dsp:sp modelId="{C986D231-FE8D-4EE1-B0D9-C59DB5818159}">
      <dsp:nvSpPr>
        <dsp:cNvPr id="0" name=""/>
        <dsp:cNvSpPr/>
      </dsp:nvSpPr>
      <dsp:spPr>
        <a:xfrm>
          <a:off x="2103119" y="3561588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tint val="50000"/>
                <a:satMod val="300000"/>
              </a:schemeClr>
            </a:gs>
            <a:gs pos="35000">
              <a:schemeClr val="accent3">
                <a:hueOff val="8437698"/>
                <a:satOff val="-12660"/>
                <a:lumOff val="-2059"/>
                <a:alphaOff val="0"/>
                <a:tint val="37000"/>
                <a:satMod val="30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8. Обеспечение эффективного использования привлеченных кредитов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33650" y="3592119"/>
        <a:ext cx="7948167" cy="981353"/>
      </dsp:txXfrm>
    </dsp:sp>
    <dsp:sp modelId="{A7B5AD59-B064-426B-842D-1265609C0737}">
      <dsp:nvSpPr>
        <dsp:cNvPr id="0" name=""/>
        <dsp:cNvSpPr/>
      </dsp:nvSpPr>
      <dsp:spPr>
        <a:xfrm>
          <a:off x="2804159" y="4748784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9. Обеспечение своевременных расчетов по полученным кредитам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34690" y="4779315"/>
        <a:ext cx="7948167" cy="981354"/>
      </dsp:txXfrm>
    </dsp:sp>
    <dsp:sp modelId="{4D8B99D1-857C-418B-BD91-C35F95911476}">
      <dsp:nvSpPr>
        <dsp:cNvPr id="0" name=""/>
        <dsp:cNvSpPr/>
      </dsp:nvSpPr>
      <dsp:spPr>
        <a:xfrm>
          <a:off x="8710269" y="761542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8862722" y="761542"/>
        <a:ext cx="372664" cy="509871"/>
      </dsp:txXfrm>
    </dsp:sp>
    <dsp:sp modelId="{0141540D-9FA7-42BB-931E-6A63CA5B29B5}">
      <dsp:nvSpPr>
        <dsp:cNvPr id="0" name=""/>
        <dsp:cNvSpPr/>
      </dsp:nvSpPr>
      <dsp:spPr>
        <a:xfrm>
          <a:off x="9411309" y="1948738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9563762" y="1948738"/>
        <a:ext cx="372664" cy="509871"/>
      </dsp:txXfrm>
    </dsp:sp>
    <dsp:sp modelId="{F0C7315F-DF00-490F-805B-2CEBFF891421}">
      <dsp:nvSpPr>
        <dsp:cNvPr id="0" name=""/>
        <dsp:cNvSpPr/>
      </dsp:nvSpPr>
      <dsp:spPr>
        <a:xfrm>
          <a:off x="10112349" y="3118561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10264802" y="3118561"/>
        <a:ext cx="372664" cy="509871"/>
      </dsp:txXfrm>
    </dsp:sp>
    <dsp:sp modelId="{931BFC92-2FE9-440C-8AAB-89D354DFA7E9}">
      <dsp:nvSpPr>
        <dsp:cNvPr id="0" name=""/>
        <dsp:cNvSpPr/>
      </dsp:nvSpPr>
      <dsp:spPr>
        <a:xfrm>
          <a:off x="10813389" y="4317339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10965842" y="4317339"/>
        <a:ext cx="372664" cy="509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 hangingPunct="1"/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9.gi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5031" y="2927838"/>
            <a:ext cx="9152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«Финансовый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30765" y="4818623"/>
            <a:ext cx="73781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Тема </a:t>
            </a:r>
            <a:r>
              <a:rPr lang="ru-RU" sz="2800" dirty="0" smtClean="0"/>
              <a:t>10</a:t>
            </a:r>
            <a:r>
              <a:rPr lang="ru-RU" sz="2800" dirty="0" smtClean="0"/>
              <a:t>. </a:t>
            </a:r>
            <a:r>
              <a:rPr lang="ru-RU" sz="2800" dirty="0"/>
              <a:t>Политика привлечения заемного и собственного капитала.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47544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&amp;Kcy;&amp;acy;&amp;rcy;&amp;tcy;&amp;icy;&amp;ncy;&amp;kcy;&amp;icy; &amp;pcy;&amp;ocy; &amp;zcy;&amp;acy;&amp;pcy;&amp;rcy;&amp;ocy;&amp;scy;&amp;ucy; &amp;icy;&amp;ncy;&amp;vcy;&amp;iecy;&amp;scy;&amp;tcy;&amp;icy;&amp;tscy;&amp;i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7550" y="4000500"/>
            <a:ext cx="4724400" cy="2857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" y="292387"/>
            <a:ext cx="1219199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Американская концепция эффекта финансового рычага.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1132114"/>
            <a:ext cx="6762749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Американская школа финансового менеджмента трактует 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эффект финансового рычага как изменение чистой прибыли на каждую обыкновенную акцию ( в процентах), порождаемое данным изменением нетто-результата эксплуатации инвестиций (тоже  в процентах). НРЭИ-  прибыль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до уплаты процентов за кредиты и займы и налога на прибыль. </a:t>
            </a:r>
          </a:p>
        </p:txBody>
      </p:sp>
      <p:pic>
        <p:nvPicPr>
          <p:cNvPr id="29700" name="Picture 4" descr="&amp;Kcy;&amp;acy;&amp;rcy;&amp;tcy;&amp;icy;&amp;ncy;&amp;kcy;&amp;icy; &amp;pcy;&amp;ocy; &amp;zcy;&amp;acy;&amp;pcy;&amp;rcy;&amp;ocy;&amp;scy;&amp;ucy; &amp;icy;&amp;ncy;&amp;vcy;&amp;iecy;&amp;scy;&amp;tcy;&amp;icy;&amp;tscy;&amp;i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7550" y="1132115"/>
            <a:ext cx="5124450" cy="2696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8011886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Заемный капитал: состав и политика его привлечения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572" y="1625600"/>
            <a:ext cx="6696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Заемный капитал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капитал, который привлекается предприятием со стороны, в виде кредитов, финансовой помощи, сумм, полученных под залог, и других внешних источников на конкретный срок, на определенных условиях под какие – либо гарантии.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&amp;Kcy;&amp;acy;&amp;rcy;&amp;tcy;&amp;icy;&amp;ncy;&amp;kcy;&amp;icy; &amp;pcy;&amp;ocy; &amp;zcy;&amp;acy;&amp;pcy;&amp;rcy;&amp;ocy;&amp;scy;&amp;ucy; &amp;zcy;&amp;acy;&amp;jcy;&amp;m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03256"/>
            <a:ext cx="6743700" cy="2554744"/>
          </a:xfrm>
          <a:prstGeom prst="rect">
            <a:avLst/>
          </a:prstGeom>
          <a:noFill/>
        </p:spPr>
      </p:pic>
      <p:pic>
        <p:nvPicPr>
          <p:cNvPr id="47110" name="Picture 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0950" y="1625600"/>
            <a:ext cx="4591048" cy="3248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&amp;Kcy;&amp;acy;&amp;rcy;&amp;tcy;&amp;icy;&amp;ncy;&amp;kcy;&amp;icy; &amp;pcy;&amp;ocy; &amp;zcy;&amp;acy;&amp;pcy;&amp;rcy;&amp;ocy;&amp;scy;&amp;ucy; &amp;vcy;&amp;icy;&amp;dcy;&amp;ycy; &amp;zcy;&amp;acy;&amp;iecy;&amp;mcy;&amp;ncy;&amp;ocy;&amp;gcy;&amp;ocy; &amp;kcy;&amp;acy;&amp;pcy;&amp;icy;&amp;tcy;&amp;acy;&amp;l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711" y="646331"/>
            <a:ext cx="8710839" cy="50087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Виды заемного капитала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00050" y="1123950"/>
          <a:ext cx="11753850" cy="5772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-1"/>
            <a:ext cx="1042035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Классификация привлекаемых заемных средств: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&amp;Kcy;&amp;acy;&amp;rcy;&amp;tcy;&amp;icy;&amp;ncy;&amp;kcy;&amp;icy; &amp;pcy;&amp;ocy; &amp;zcy;&amp;acy;&amp;pcy;&amp;rcy;&amp;ocy;&amp;scy;&amp;ucy; &amp;dcy;&amp;iecy;&amp;yacy;&amp;tcy;&amp;iecy;&amp;lcy;&amp;softcy;&amp;ncy;&amp;ocy;&amp;scy;&amp;tcy;&amp;softcy; &amp;kcy;&amp;ocy;&amp;mcy;&amp;pcy;&amp;acy;&amp;ncy;&amp;i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870" y="1103085"/>
            <a:ext cx="4215791" cy="351315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-1"/>
            <a:ext cx="1042035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Классификация привлекаемых заемных средств: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0" y="719666"/>
          <a:ext cx="10160000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1066801"/>
          <a:ext cx="12192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43000" y="0"/>
            <a:ext cx="946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политики привлечения заемных средств осуществляется по следующим этапам: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0"/>
            <a:ext cx="946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политики привлечения заемных средств осуществляется по следующим этапам: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066800"/>
          <a:ext cx="12192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1" y="289679"/>
            <a:ext cx="101726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Обязательными условиями для эффективного управления формированием заемного капитала предприятия являются: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" y="1595021"/>
            <a:ext cx="72199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реализации программы привлечения предприятием заемных средств как единого комплекса, подчиненного единой стратегии.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Развитие финансового (фондового, кредитно-банковского) рынка и его инфраструктуры, обеспечивающей организацию движения финансовых потоков, доступность финансовой информации для принятия управленческих решений.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кредитного рынка, институтов общества, акционерной собственности и устойчивость денежного обращения.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885950"/>
            <a:ext cx="3809998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 descr="&amp;Kcy;&amp;acy;&amp;rcy;&amp;tcy;&amp;icy;&amp;ncy;&amp;kcy;&amp;icy; &amp;pcy;&amp;ocy; &amp;zcy;&amp;acy;&amp;pcy;&amp;rcy;&amp;ocy;&amp;scy;&amp;ucy; &amp;vcy;&amp;ocy;&amp;pcy;&amp;rcy;&amp;o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2326" y="5414158"/>
            <a:ext cx="4788676" cy="1443841"/>
          </a:xfrm>
          <a:prstGeom prst="rect">
            <a:avLst/>
          </a:prstGeom>
          <a:noFill/>
        </p:spPr>
      </p:pic>
      <p:pic>
        <p:nvPicPr>
          <p:cNvPr id="66565" name="Picture 5" descr="&amp;Kcy;&amp;acy;&amp;rcy;&amp;tcy;&amp;icy;&amp;ncy;&amp;kcy;&amp;icy; &amp;pcy;&amp;ocy; &amp;zcy;&amp;acy;&amp;pcy;&amp;rcy;&amp;ocy;&amp;scy;&amp;ucy; &amp;vcy;&amp;ocy;&amp;pcy;&amp;rcy;&amp;o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1975" y="5791200"/>
            <a:ext cx="3692525" cy="10668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38150" y="190501"/>
            <a:ext cx="107061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Эффективное управление заемным капиталом увеличивает рентабельность собственных средств.</a:t>
            </a:r>
          </a:p>
          <a:p>
            <a:endParaRPr lang="ru-RU" sz="2400" dirty="0"/>
          </a:p>
          <a:p>
            <a:r>
              <a:rPr lang="ru-RU" sz="2400" b="1" dirty="0"/>
              <a:t>РСС*= (1-ставка налогообложения)*ЭР+ЭФР</a:t>
            </a:r>
          </a:p>
          <a:p>
            <a:endParaRPr lang="ru-RU" sz="2400" b="1" dirty="0"/>
          </a:p>
          <a:p>
            <a:r>
              <a:rPr lang="ru-RU" sz="2400" dirty="0"/>
              <a:t>РСС* – рентабельность собственных средств на предприятиях </a:t>
            </a:r>
            <a:r>
              <a:rPr lang="ru-RU" sz="2400" dirty="0" smtClean="0"/>
              <a:t>использующих </a:t>
            </a:r>
            <a:r>
              <a:rPr lang="ru-RU" sz="2400" dirty="0"/>
              <a:t>заемные средства;</a:t>
            </a:r>
          </a:p>
          <a:p>
            <a:r>
              <a:rPr lang="ru-RU" sz="2400" dirty="0"/>
              <a:t>ЭР – экономическая рентабельность; ЭФР – эффект финансового рычага.</a:t>
            </a:r>
          </a:p>
          <a:p>
            <a:endParaRPr lang="ru-RU" sz="2400" dirty="0"/>
          </a:p>
          <a:p>
            <a:r>
              <a:rPr lang="ru-RU" sz="2400" b="1" dirty="0"/>
              <a:t>РСС=(1-ставка налогообложения)*ЭР</a:t>
            </a:r>
          </a:p>
          <a:p>
            <a:endParaRPr lang="ru-RU" sz="2400" dirty="0"/>
          </a:p>
          <a:p>
            <a:r>
              <a:rPr lang="ru-RU" sz="2400" dirty="0"/>
              <a:t>РСС – рентабельность собственных средств предприятий не использующих заемные средства.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4300" y="955610"/>
            <a:ext cx="806010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/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1.Основные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виды и форма заемных средств.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2.Порядок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условия привлечения заемных средств. </a:t>
            </a:r>
            <a:endParaRPr lang="ru-RU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3.Порядок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этапы разработки политики привлечения заемных средств. </a:t>
            </a:r>
            <a:endParaRPr lang="ru-RU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4.Эффект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финансового рычага (первая концепция). Источники и способы финансирования заемных средств.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5.Определение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силы воздействия финансового рычага (вторая концепция).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6.Финансовый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риск. Совокупный (комбинированный) рычаг.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7" y="955610"/>
            <a:ext cx="3677273" cy="559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00051"/>
            <a:ext cx="1095375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Рассмотрим первую составляющую эффекта финансового рычага: </a:t>
            </a:r>
            <a:r>
              <a:rPr lang="ru-RU" sz="2000" dirty="0" smtClean="0"/>
              <a:t>дифференциал </a:t>
            </a:r>
            <a:r>
              <a:rPr lang="ru-RU" sz="2000" dirty="0"/>
              <a:t>– разница между экономической рентабельностью активов и </a:t>
            </a:r>
            <a:r>
              <a:rPr lang="ru-RU" sz="2000" dirty="0" smtClean="0"/>
              <a:t>средней </a:t>
            </a:r>
            <a:r>
              <a:rPr lang="ru-RU" sz="2000" dirty="0"/>
              <a:t>расчетной ставкой процента по заемным средствам.</a:t>
            </a:r>
          </a:p>
          <a:p>
            <a:endParaRPr lang="ru-RU" sz="2000" dirty="0"/>
          </a:p>
          <a:p>
            <a:r>
              <a:rPr lang="ru-RU" sz="2400" b="1" dirty="0"/>
              <a:t>ДИФФЕРЕНЦИАЛ = (1-ставка налогообложения)*(ЭР - СРСП).</a:t>
            </a:r>
          </a:p>
          <a:p>
            <a:endParaRPr lang="ru-RU" sz="2400" b="1" dirty="0"/>
          </a:p>
          <a:p>
            <a:r>
              <a:rPr lang="ru-RU" sz="2000" dirty="0"/>
              <a:t>Вторая составляющая – плечо рычага – характеризует силу </a:t>
            </a:r>
            <a:r>
              <a:rPr lang="ru-RU" sz="2000" dirty="0" err="1"/>
              <a:t>воздействияфинансового</a:t>
            </a:r>
            <a:r>
              <a:rPr lang="ru-RU" sz="2000" dirty="0"/>
              <a:t> рычага. Это соотношение между заемными (ЗС) и </a:t>
            </a:r>
            <a:r>
              <a:rPr lang="ru-RU" sz="2000" dirty="0" smtClean="0"/>
              <a:t>собственными </a:t>
            </a:r>
            <a:r>
              <a:rPr lang="ru-RU" sz="2000" dirty="0"/>
              <a:t>средствами (СС). Соединим два составляющих эффекта финансового </a:t>
            </a:r>
            <a:r>
              <a:rPr lang="ru-RU" sz="2000" dirty="0" err="1"/>
              <a:t>ры</a:t>
            </a:r>
            <a:r>
              <a:rPr lang="ru-RU" sz="2000" dirty="0"/>
              <a:t>-чага и получим:</a:t>
            </a:r>
          </a:p>
          <a:p>
            <a:endParaRPr lang="ru-RU" sz="2000" dirty="0"/>
          </a:p>
          <a:p>
            <a:r>
              <a:rPr lang="ru-RU" sz="2400" b="1" dirty="0"/>
              <a:t>УРОВЕНЬ ЭФР = (1-ставка налогообложения) *(ЭР - СРСП) * 3С/СС.</a:t>
            </a:r>
          </a:p>
          <a:p>
            <a:endParaRPr lang="ru-RU" sz="2400" b="1" dirty="0"/>
          </a:p>
          <a:p>
            <a:r>
              <a:rPr lang="ru-RU" sz="2000" dirty="0"/>
              <a:t>Эффект возникает из расхождения между экономической рентабельностью и «ценой» заемных средств – средней расчетной ставкой процента (СРСП). Иными словами, предприятие должно наработать такую экономическую </a:t>
            </a:r>
            <a:r>
              <a:rPr lang="ru-RU" sz="2000" dirty="0" smtClean="0"/>
              <a:t>рентабельность</a:t>
            </a:r>
            <a:r>
              <a:rPr lang="ru-RU" sz="2000" dirty="0"/>
              <a:t>, чтобы средств хватило, по крайней мере, для уплаты процентов за кредит.</a:t>
            </a:r>
          </a:p>
          <a:p>
            <a:r>
              <a:rPr lang="ru-RU" sz="2000" dirty="0"/>
              <a:t>Нужно предостерегаться серьезной ошибки: средняя расчетная ставка про-цента, как правило, не совпадает с процентной ставкой, механически взятой из кредитного договора.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16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715" y="217714"/>
            <a:ext cx="81261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необходимость  привлечения заемного капитала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эффекта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финансового рычага.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знание  этапов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разработки политики привлечения заемных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средств, научится оп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ределять состав, структуру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заемных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 и эффект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финансового рычага,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осуществлять оценку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стоимости и источника формирования заемных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средств.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82" y="2881745"/>
            <a:ext cx="6557816" cy="369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1402"/>
            <a:ext cx="109582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Эффект финансового рычага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соотношение темпов прироста чистой прибыли (без процентов и налогов) и балансовой прибыли (до выплаты процентов и налогов), он характеризует чувствительность, возможность управления чистой прибылью в динамике.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951946"/>
            <a:ext cx="6076949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3200" b="1" dirty="0" smtClean="0">
                <a:latin typeface="Times New Roman" pitchFamily="18" charset="0"/>
                <a:cs typeface="Times New Roman" pitchFamily="18" charset="0"/>
              </a:rPr>
              <a:t>DFL = (1 - T) * (RA - RD) * D/E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3481328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DFL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эффект финансового рычага,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ставка налога на прибыль, в относительной величине;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рентабельность активов (EBIT/A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100%, где А - средняя за период величина активов), в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EBIT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прибыль до налогов и процентов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Earnings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ставка процента по заемному капиталу, в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заемный капитал;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собственный капитал.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9198" y="2119086"/>
            <a:ext cx="9862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Общая формула для расчета эффекта финансового рычага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&amp;Kcy;&amp;acy;&amp;rcy;&amp;tcy;&amp;icy;&amp;ncy;&amp;kcy;&amp;icy; &amp;pcy;&amp;ocy; &amp;zcy;&amp;acy;&amp;pcy;&amp;rcy;&amp;ocy;&amp;scy;&amp;ucy; &amp;pcy;&amp;rcy;&amp;icy;&amp;bcy;&amp;ycy;&amp;lcy;&amp;sof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221188"/>
            <a:ext cx="3958573" cy="2636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12955" y="442452"/>
            <a:ext cx="9013370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Финансовый рычаг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одним из инструментов эффективного управления финансами предприятия. С его помощью руководство предприятия может принимать решение о целесообразности использования в качестве источника финансирования заемных средств на определенных условиях.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815115" y="3300187"/>
            <a:ext cx="6516913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34290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оценки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эффекта финансового рычага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применить показатели финансово-хозяйственной деятельности предприятия: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Чистую прибыль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(ПР)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рентабельность собственных средств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(РСС).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516007" y="2381444"/>
            <a:ext cx="711200" cy="918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0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390" y="2819594"/>
            <a:ext cx="4543425" cy="3743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09550" y="0"/>
            <a:ext cx="4199169" cy="27726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445534" y="2234087"/>
            <a:ext cx="6844231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hangingPunct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РСС=ЭР*(1-СН)+ЗС/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*(ЭР-СП)(1-СН)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88162" y="400728"/>
            <a:ext cx="356499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hangingPunct="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Чистую прибыль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(ПР) и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рентабельность собственных средств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(РСС). рассчитываются по формулам: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6" name="AutoShape 4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2" name="AutoShape 10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57550" y="3811012"/>
            <a:ext cx="893444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Где: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ЭР -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экономическая  рентабельность активов предприятия:,</a:t>
            </a:r>
          </a:p>
          <a:p>
            <a:pPr lvl="0" hangingPunct="0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(СН)-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ставка налога на прибыль, в относительной величине;</a:t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 (RD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ставка процента по заемному капиталу, в %;</a:t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(ЗС)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-заемные средства</a:t>
            </a:r>
          </a:p>
          <a:p>
            <a:pPr lvl="0" hangingPunct="0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СС-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величина собственных средств предприятия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19649" y="502921"/>
            <a:ext cx="5865721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hangingPunct="0"/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ПР= ЭР*СС(1-СН)+ЗС*(ЭР-СП)*(1-СН) </a:t>
            </a:r>
          </a:p>
        </p:txBody>
      </p:sp>
      <p:pic>
        <p:nvPicPr>
          <p:cNvPr id="30722" name="Picture 2" descr="&amp;Kcy;&amp;acy;&amp;rcy;&amp;tcy;&amp;icy;&amp;ncy;&amp;kcy;&amp;icy; &amp;pcy;&amp;ocy; &amp;zcy;&amp;acy;&amp;pcy;&amp;rcy;&amp;ocy;&amp;scy;&amp;ucy; &amp;fcy;&amp;icy;&amp;ncy;&amp;acy;&amp;ncy;&amp;scy;&amp;ocy;&amp;vcy;&amp;ycy;&amp;jcy; &amp;rcy;&amp;ycy;&amp;chcy;&amp;acy;&amp;g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682" y="3311304"/>
            <a:ext cx="2614268" cy="3375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7039429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воздействия финансового рычага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420758"/>
            <a:ext cx="5861957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 финансового рычага можно трактовать как изменение чистой прибыли на каждую обыкновенную акцию порождаемой изменением прибыли до уплаты процентов и налогов. Американские экономисты рассчитывают СВФР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0300" y="2705100"/>
            <a:ext cx="5981700" cy="4801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СВФР =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ЧП на акцию(%) /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ВП,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0700" y="3981449"/>
            <a:ext cx="6591299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где  ВП – прибыль до уплаты налогов и процентов;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ЧП – чистая прибыль.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СВФР показывает на сколько процентов изменится ЧП при изменении ВП на 1%.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&amp;Kcy;&amp;acy;&amp;rcy;&amp;tcy;&amp;icy;&amp;ncy;&amp;kcy;&amp;icy; &amp;pcy;&amp;ocy; &amp;zcy;&amp;acy;&amp;pcy;&amp;rcy;&amp;ocy;&amp;scy;&amp;ucy; &amp;scy;&amp;icy;&amp;lcy;&amp;acy;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061" y="3752850"/>
            <a:ext cx="3743325" cy="2888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&amp;Kcy;&amp;acy;&amp;rcy;&amp;tcy;&amp;icy;&amp;ncy;&amp;kcy;&amp;icy; &amp;pcy;&amp;ocy; &amp;zcy;&amp;acy;&amp;pcy;&amp;rcy;&amp;ocy;&amp;scy;&amp;ucy; &amp;zcy;&amp;acy;&amp;pcy;&amp;acy;&amp;dcy;&amp;ncy;&amp;ocy;&amp;iecy;&amp;vcy;&amp;rcy;&amp;ocy;&amp;pcy;&amp;iecy;&amp;jcy;&amp;scy;&amp;kcy;&amp;a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3825080"/>
            <a:ext cx="5657850" cy="2957513"/>
          </a:xfrm>
          <a:prstGeom prst="rect">
            <a:avLst/>
          </a:prstGeom>
          <a:noFill/>
        </p:spPr>
      </p:pic>
      <p:pic>
        <p:nvPicPr>
          <p:cNvPr id="40964" name="Picture 4" descr="&amp;Kcy;&amp;acy;&amp;rcy;&amp;tcy;&amp;icy;&amp;ncy;&amp;kcy;&amp;icy; &amp;pcy;&amp;ocy; &amp;zcy;&amp;acy;&amp;pcy;&amp;rcy;&amp;ocy;&amp;scy;&amp;ucy; &amp;acy;&amp;mcy;&amp;iecy;&amp;rcy;&amp;icy;&amp;k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293" y="3773710"/>
            <a:ext cx="5638800" cy="3019425"/>
          </a:xfrm>
          <a:prstGeom prst="rect">
            <a:avLst/>
          </a:prstGeom>
          <a:noFill/>
        </p:spPr>
      </p:pic>
      <p:pic>
        <p:nvPicPr>
          <p:cNvPr id="40966" name="Picture 6" descr="&amp;Kcy;&amp;acy;&amp;rcy;&amp;tcy;&amp;icy;&amp;ncy;&amp;kcy;&amp;icy; &amp;pcy;&amp;ocy; &amp;zcy;&amp;acy;&amp;pcy;&amp;rcy;&amp;ocy;&amp;scy;&amp;ucy; &amp;scy;&amp;icy;&amp;lcy;&amp;acy; &amp;vcy;&amp;ocy;&amp;zcy;&amp;dcy;&amp;iecy;&amp;jcy;&amp;scy;&amp;tcy;&amp;vcy;&amp;icy;&amp;yacy; &amp;fcy;&amp;icy;&amp;ncy;&amp;acy;&amp;ncy;&amp;scy;&amp;ocy;&amp;vcy;&amp;ocy;&amp;gcy;&amp;ocy; &amp;rcy;&amp;ycy;&amp;chcy;&amp;acy;&amp;gcy;&amp;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7840" y="0"/>
            <a:ext cx="9576675" cy="3541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&amp;Kcy;&amp;acy;&amp;rcy;&amp;tcy;&amp;icy;&amp;ncy;&amp;kcy;&amp;icy; &amp;pcy;&amp;ocy; &amp;zcy;&amp;acy;&amp;pcy;&amp;rcy;&amp;ocy;&amp;scy;&amp;ucy; &amp;kcy;&amp;ocy;&amp;ncy;&amp;tscy;&amp;iecy;&amp;pcy;&amp;tscy;&amp;i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8150" y="4305300"/>
            <a:ext cx="4133850" cy="217646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Западноевропейская концепция эффекта финансового рычага.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36174"/>
            <a:ext cx="714375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Западноевропейские финансисты  определяют эффект финансового рычага как приращение к чистой рентабельности собственных средств, получаемое предприятием благодаря использованию кредита, несмотря на его платность.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&amp;Kcy;&amp;acy;&amp;rcy;&amp;tcy;&amp;icy;&amp;ncy;&amp;kcy;&amp;icy; &amp;pcy;&amp;ocy; &amp;zcy;&amp;acy;&amp;pcy;&amp;rcy;&amp;ocy;&amp;scy;&amp;ucy; &amp;kcy;&amp;ocy;&amp;ncy;&amp;tscy;&amp;iecy;&amp;pcy;&amp;tscy;&amp;i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0" y="1398588"/>
            <a:ext cx="3619500" cy="2339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2677</TotalTime>
  <Words>1050</Words>
  <Application>Microsoft Office PowerPoint</Application>
  <PresentationFormat>Широкоэкранный</PresentationFormat>
  <Paragraphs>111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Bookman Old Style</vt:lpstr>
      <vt:lpstr>Calibri</vt:lpstr>
      <vt:lpstr>Times New Roman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352</cp:revision>
  <dcterms:created xsi:type="dcterms:W3CDTF">2016-03-13T21:05:59Z</dcterms:created>
  <dcterms:modified xsi:type="dcterms:W3CDTF">2021-02-01T06:04:18Z</dcterms:modified>
</cp:coreProperties>
</file>